
<file path=[Content_Types].xml><?xml version="1.0" encoding="utf-8"?>
<Types xmlns="http://schemas.openxmlformats.org/package/2006/content-types">
  <Default Extension="emf" ContentType="image/x-emf"/>
  <Default Extension="gif" ContentType="image/gi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61" r:id="rId4"/>
    <p:sldId id="265" r:id="rId5"/>
    <p:sldId id="264" r:id="rId6"/>
    <p:sldId id="263" r:id="rId7"/>
    <p:sldId id="267" r:id="rId8"/>
    <p:sldId id="280" r:id="rId9"/>
    <p:sldId id="262" r:id="rId10"/>
    <p:sldId id="258" r:id="rId11"/>
    <p:sldId id="259" r:id="rId12"/>
    <p:sldId id="260" r:id="rId13"/>
    <p:sldId id="268" r:id="rId14"/>
    <p:sldId id="269" r:id="rId15"/>
    <p:sldId id="270" r:id="rId16"/>
    <p:sldId id="271" r:id="rId17"/>
    <p:sldId id="279" r:id="rId18"/>
    <p:sldId id="277" r:id="rId19"/>
    <p:sldId id="272" r:id="rId20"/>
    <p:sldId id="273" r:id="rId21"/>
    <p:sldId id="274" r:id="rId22"/>
    <p:sldId id="278" r:id="rId23"/>
    <p:sldId id="275" r:id="rId24"/>
    <p:sldId id="276" r:id="rId25"/>
    <p:sldId id="282" r:id="rId26"/>
    <p:sldId id="283" r:id="rId27"/>
    <p:sldId id="281" r:id="rId28"/>
    <p:sldId id="284" r:id="rId29"/>
    <p:sldId id="285" r:id="rId30"/>
    <p:sldId id="288" r:id="rId31"/>
    <p:sldId id="287" r:id="rId32"/>
    <p:sldId id="28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68" d="100"/>
          <a:sy n="68" d="100"/>
        </p:scale>
        <p:origin x="90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ZA" b="1"/>
              <a:t>Main</a:t>
            </a:r>
            <a:r>
              <a:rPr lang="en-ZA" b="1" baseline="0"/>
              <a:t> destination countries for new asylum-seekers </a:t>
            </a:r>
          </a:p>
          <a:p>
            <a:pPr>
              <a:defRPr b="1"/>
            </a:pPr>
            <a:r>
              <a:rPr lang="en-ZA" b="1" baseline="0"/>
              <a:t>2011-2012</a:t>
            </a:r>
            <a:endParaRPr lang="en-ZA"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Sheet1!$A$2:$A$11</c:f>
              <c:strCache>
                <c:ptCount val="10"/>
                <c:pt idx="0">
                  <c:v>South Africa</c:v>
                </c:pt>
                <c:pt idx="1">
                  <c:v>USA</c:v>
                </c:pt>
                <c:pt idx="2">
                  <c:v>Germany</c:v>
                </c:pt>
                <c:pt idx="3">
                  <c:v>France</c:v>
                </c:pt>
                <c:pt idx="4">
                  <c:v>Sweden</c:v>
                </c:pt>
                <c:pt idx="5">
                  <c:v>UK</c:v>
                </c:pt>
                <c:pt idx="6">
                  <c:v>Switzerland</c:v>
                </c:pt>
                <c:pt idx="7">
                  <c:v>Canada</c:v>
                </c:pt>
                <c:pt idx="8">
                  <c:v>Kenya</c:v>
                </c:pt>
                <c:pt idx="9">
                  <c:v>Australia</c:v>
                </c:pt>
              </c:strCache>
            </c:strRef>
          </c:cat>
          <c:val>
            <c:numRef>
              <c:f>Sheet1!$B$2:$B$11</c:f>
              <c:numCache>
                <c:formatCode>General</c:formatCode>
                <c:ptCount val="10"/>
                <c:pt idx="0">
                  <c:v>110</c:v>
                </c:pt>
                <c:pt idx="1">
                  <c:v>60</c:v>
                </c:pt>
                <c:pt idx="2">
                  <c:v>42</c:v>
                </c:pt>
                <c:pt idx="3">
                  <c:v>50</c:v>
                </c:pt>
                <c:pt idx="4">
                  <c:v>30</c:v>
                </c:pt>
                <c:pt idx="5">
                  <c:v>25</c:v>
                </c:pt>
                <c:pt idx="6">
                  <c:v>20</c:v>
                </c:pt>
                <c:pt idx="7">
                  <c:v>22</c:v>
                </c:pt>
                <c:pt idx="8">
                  <c:v>5</c:v>
                </c:pt>
                <c:pt idx="9">
                  <c:v>18</c:v>
                </c:pt>
              </c:numCache>
            </c:numRef>
          </c:val>
          <c:extLst>
            <c:ext xmlns:c16="http://schemas.microsoft.com/office/drawing/2014/chart" uri="{C3380CC4-5D6E-409C-BE32-E72D297353CC}">
              <c16:uniqueId val="{00000000-EB22-8141-8CC6-E4A338056918}"/>
            </c:ext>
          </c:extLst>
        </c:ser>
        <c:ser>
          <c:idx val="1"/>
          <c:order val="1"/>
          <c:tx>
            <c:strRef>
              <c:f>Sheet1!$C$1</c:f>
              <c:strCache>
                <c:ptCount val="1"/>
                <c:pt idx="0">
                  <c:v>Series 2</c:v>
                </c:pt>
              </c:strCache>
            </c:strRef>
          </c:tx>
          <c:spPr>
            <a:solidFill>
              <a:schemeClr val="accent2"/>
            </a:solidFill>
            <a:ln>
              <a:noFill/>
            </a:ln>
            <a:effectLst/>
          </c:spPr>
          <c:invertIfNegative val="0"/>
          <c:cat>
            <c:strRef>
              <c:f>Sheet1!$A$2:$A$11</c:f>
              <c:strCache>
                <c:ptCount val="10"/>
                <c:pt idx="0">
                  <c:v>South Africa</c:v>
                </c:pt>
                <c:pt idx="1">
                  <c:v>USA</c:v>
                </c:pt>
                <c:pt idx="2">
                  <c:v>Germany</c:v>
                </c:pt>
                <c:pt idx="3">
                  <c:v>France</c:v>
                </c:pt>
                <c:pt idx="4">
                  <c:v>Sweden</c:v>
                </c:pt>
                <c:pt idx="5">
                  <c:v>UK</c:v>
                </c:pt>
                <c:pt idx="6">
                  <c:v>Switzerland</c:v>
                </c:pt>
                <c:pt idx="7">
                  <c:v>Canada</c:v>
                </c:pt>
                <c:pt idx="8">
                  <c:v>Kenya</c:v>
                </c:pt>
                <c:pt idx="9">
                  <c:v>Australia</c:v>
                </c:pt>
              </c:strCache>
            </c:strRef>
          </c:cat>
          <c:val>
            <c:numRef>
              <c:f>Sheet1!$C$2:$C$11</c:f>
              <c:numCache>
                <c:formatCode>General</c:formatCode>
                <c:ptCount val="10"/>
                <c:pt idx="0">
                  <c:v>80</c:v>
                </c:pt>
                <c:pt idx="1">
                  <c:v>70</c:v>
                </c:pt>
                <c:pt idx="2">
                  <c:v>69</c:v>
                </c:pt>
                <c:pt idx="3">
                  <c:v>52</c:v>
                </c:pt>
                <c:pt idx="4">
                  <c:v>42</c:v>
                </c:pt>
                <c:pt idx="5">
                  <c:v>28</c:v>
                </c:pt>
                <c:pt idx="6">
                  <c:v>23</c:v>
                </c:pt>
                <c:pt idx="7">
                  <c:v>20</c:v>
                </c:pt>
                <c:pt idx="8">
                  <c:v>20</c:v>
                </c:pt>
                <c:pt idx="9">
                  <c:v>20</c:v>
                </c:pt>
              </c:numCache>
            </c:numRef>
          </c:val>
          <c:extLst>
            <c:ext xmlns:c16="http://schemas.microsoft.com/office/drawing/2014/chart" uri="{C3380CC4-5D6E-409C-BE32-E72D297353CC}">
              <c16:uniqueId val="{00000001-EB22-8141-8CC6-E4A338056918}"/>
            </c:ext>
          </c:extLst>
        </c:ser>
        <c:ser>
          <c:idx val="2"/>
          <c:order val="2"/>
          <c:tx>
            <c:strRef>
              <c:f>Sheet1!$D$1</c:f>
              <c:strCache>
                <c:ptCount val="1"/>
                <c:pt idx="0">
                  <c:v>Series 3</c:v>
                </c:pt>
              </c:strCache>
            </c:strRef>
          </c:tx>
          <c:spPr>
            <a:solidFill>
              <a:schemeClr val="accent3"/>
            </a:solidFill>
            <a:ln>
              <a:noFill/>
            </a:ln>
            <a:effectLst/>
          </c:spPr>
          <c:invertIfNegative val="0"/>
          <c:cat>
            <c:strRef>
              <c:f>Sheet1!$A$2:$A$11</c:f>
              <c:strCache>
                <c:ptCount val="10"/>
                <c:pt idx="0">
                  <c:v>South Africa</c:v>
                </c:pt>
                <c:pt idx="1">
                  <c:v>USA</c:v>
                </c:pt>
                <c:pt idx="2">
                  <c:v>Germany</c:v>
                </c:pt>
                <c:pt idx="3">
                  <c:v>France</c:v>
                </c:pt>
                <c:pt idx="4">
                  <c:v>Sweden</c:v>
                </c:pt>
                <c:pt idx="5">
                  <c:v>UK</c:v>
                </c:pt>
                <c:pt idx="6">
                  <c:v>Switzerland</c:v>
                </c:pt>
                <c:pt idx="7">
                  <c:v>Canada</c:v>
                </c:pt>
                <c:pt idx="8">
                  <c:v>Kenya</c:v>
                </c:pt>
                <c:pt idx="9">
                  <c:v>Australia</c:v>
                </c:pt>
              </c:strCache>
            </c:strRef>
          </c:cat>
          <c:val>
            <c:numRef>
              <c:f>Sheet1!$D$2:$D$11</c:f>
              <c:numCache>
                <c:formatCode>General</c:formatCode>
                <c:ptCount val="10"/>
              </c:numCache>
            </c:numRef>
          </c:val>
          <c:extLst>
            <c:ext xmlns:c16="http://schemas.microsoft.com/office/drawing/2014/chart" uri="{C3380CC4-5D6E-409C-BE32-E72D297353CC}">
              <c16:uniqueId val="{00000002-EB22-8141-8CC6-E4A338056918}"/>
            </c:ext>
          </c:extLst>
        </c:ser>
        <c:dLbls>
          <c:showLegendKey val="0"/>
          <c:showVal val="0"/>
          <c:showCatName val="0"/>
          <c:showSerName val="0"/>
          <c:showPercent val="0"/>
          <c:showBubbleSize val="0"/>
        </c:dLbls>
        <c:gapWidth val="219"/>
        <c:overlap val="-27"/>
        <c:axId val="151553536"/>
        <c:axId val="151555072"/>
      </c:barChart>
      <c:catAx>
        <c:axId val="15155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555072"/>
        <c:crosses val="autoZero"/>
        <c:auto val="1"/>
        <c:lblAlgn val="ctr"/>
        <c:lblOffset val="100"/>
        <c:noMultiLvlLbl val="0"/>
      </c:catAx>
      <c:valAx>
        <c:axId val="151555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553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CD3356CE-1C98-4AFA-8B34-E1ED3CE73B47}" type="datetimeFigureOut">
              <a:rPr lang="en-ZA" smtClean="0"/>
              <a:t>2021/09/02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B0CC872-00FE-42EE-8EB5-4CAF00214D2F}" type="slidenum">
              <a:rPr lang="en-ZA" smtClean="0"/>
              <a:t>‹#›</a:t>
            </a:fld>
            <a:endParaRPr lang="en-ZA"/>
          </a:p>
        </p:txBody>
      </p:sp>
    </p:spTree>
    <p:extLst>
      <p:ext uri="{BB962C8B-B14F-4D97-AF65-F5344CB8AC3E}">
        <p14:creationId xmlns:p14="http://schemas.microsoft.com/office/powerpoint/2010/main" val="49540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D3356CE-1C98-4AFA-8B34-E1ED3CE73B47}" type="datetimeFigureOut">
              <a:rPr lang="en-ZA" smtClean="0"/>
              <a:t>2021/09/02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B0CC872-00FE-42EE-8EB5-4CAF00214D2F}" type="slidenum">
              <a:rPr lang="en-ZA" smtClean="0"/>
              <a:t>‹#›</a:t>
            </a:fld>
            <a:endParaRPr lang="en-ZA"/>
          </a:p>
        </p:txBody>
      </p:sp>
    </p:spTree>
    <p:extLst>
      <p:ext uri="{BB962C8B-B14F-4D97-AF65-F5344CB8AC3E}">
        <p14:creationId xmlns:p14="http://schemas.microsoft.com/office/powerpoint/2010/main" val="293545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D3356CE-1C98-4AFA-8B34-E1ED3CE73B47}" type="datetimeFigureOut">
              <a:rPr lang="en-ZA" smtClean="0"/>
              <a:t>2021/09/02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B0CC872-00FE-42EE-8EB5-4CAF00214D2F}" type="slidenum">
              <a:rPr lang="en-ZA" smtClean="0"/>
              <a:t>‹#›</a:t>
            </a:fld>
            <a:endParaRPr lang="en-ZA"/>
          </a:p>
        </p:txBody>
      </p:sp>
    </p:spTree>
    <p:extLst>
      <p:ext uri="{BB962C8B-B14F-4D97-AF65-F5344CB8AC3E}">
        <p14:creationId xmlns:p14="http://schemas.microsoft.com/office/powerpoint/2010/main" val="405499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D3356CE-1C98-4AFA-8B34-E1ED3CE73B47}" type="datetimeFigureOut">
              <a:rPr lang="en-ZA" smtClean="0"/>
              <a:t>2021/09/02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B0CC872-00FE-42EE-8EB5-4CAF00214D2F}" type="slidenum">
              <a:rPr lang="en-ZA" smtClean="0"/>
              <a:t>‹#›</a:t>
            </a:fld>
            <a:endParaRPr lang="en-ZA"/>
          </a:p>
        </p:txBody>
      </p:sp>
    </p:spTree>
    <p:extLst>
      <p:ext uri="{BB962C8B-B14F-4D97-AF65-F5344CB8AC3E}">
        <p14:creationId xmlns:p14="http://schemas.microsoft.com/office/powerpoint/2010/main" val="289891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3356CE-1C98-4AFA-8B34-E1ED3CE73B47}" type="datetimeFigureOut">
              <a:rPr lang="en-ZA" smtClean="0"/>
              <a:t>2021/09/02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B0CC872-00FE-42EE-8EB5-4CAF00214D2F}" type="slidenum">
              <a:rPr lang="en-ZA" smtClean="0"/>
              <a:t>‹#›</a:t>
            </a:fld>
            <a:endParaRPr lang="en-ZA"/>
          </a:p>
        </p:txBody>
      </p:sp>
    </p:spTree>
    <p:extLst>
      <p:ext uri="{BB962C8B-B14F-4D97-AF65-F5344CB8AC3E}">
        <p14:creationId xmlns:p14="http://schemas.microsoft.com/office/powerpoint/2010/main" val="108657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CD3356CE-1C98-4AFA-8B34-E1ED3CE73B47}" type="datetimeFigureOut">
              <a:rPr lang="en-ZA" smtClean="0"/>
              <a:t>2021/09/02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B0CC872-00FE-42EE-8EB5-4CAF00214D2F}" type="slidenum">
              <a:rPr lang="en-ZA" smtClean="0"/>
              <a:t>‹#›</a:t>
            </a:fld>
            <a:endParaRPr lang="en-ZA"/>
          </a:p>
        </p:txBody>
      </p:sp>
    </p:spTree>
    <p:extLst>
      <p:ext uri="{BB962C8B-B14F-4D97-AF65-F5344CB8AC3E}">
        <p14:creationId xmlns:p14="http://schemas.microsoft.com/office/powerpoint/2010/main" val="118824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CD3356CE-1C98-4AFA-8B34-E1ED3CE73B47}" type="datetimeFigureOut">
              <a:rPr lang="en-ZA" smtClean="0"/>
              <a:t>2021/09/02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B0CC872-00FE-42EE-8EB5-4CAF00214D2F}" type="slidenum">
              <a:rPr lang="en-ZA" smtClean="0"/>
              <a:t>‹#›</a:t>
            </a:fld>
            <a:endParaRPr lang="en-ZA"/>
          </a:p>
        </p:txBody>
      </p:sp>
    </p:spTree>
    <p:extLst>
      <p:ext uri="{BB962C8B-B14F-4D97-AF65-F5344CB8AC3E}">
        <p14:creationId xmlns:p14="http://schemas.microsoft.com/office/powerpoint/2010/main" val="3079086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CD3356CE-1C98-4AFA-8B34-E1ED3CE73B47}" type="datetimeFigureOut">
              <a:rPr lang="en-ZA" smtClean="0"/>
              <a:t>2021/09/02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B0CC872-00FE-42EE-8EB5-4CAF00214D2F}" type="slidenum">
              <a:rPr lang="en-ZA" smtClean="0"/>
              <a:t>‹#›</a:t>
            </a:fld>
            <a:endParaRPr lang="en-ZA"/>
          </a:p>
        </p:txBody>
      </p:sp>
    </p:spTree>
    <p:extLst>
      <p:ext uri="{BB962C8B-B14F-4D97-AF65-F5344CB8AC3E}">
        <p14:creationId xmlns:p14="http://schemas.microsoft.com/office/powerpoint/2010/main" val="66119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356CE-1C98-4AFA-8B34-E1ED3CE73B47}" type="datetimeFigureOut">
              <a:rPr lang="en-ZA" smtClean="0"/>
              <a:t>2021/09/02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B0CC872-00FE-42EE-8EB5-4CAF00214D2F}" type="slidenum">
              <a:rPr lang="en-ZA" smtClean="0"/>
              <a:t>‹#›</a:t>
            </a:fld>
            <a:endParaRPr lang="en-ZA"/>
          </a:p>
        </p:txBody>
      </p:sp>
    </p:spTree>
    <p:extLst>
      <p:ext uri="{BB962C8B-B14F-4D97-AF65-F5344CB8AC3E}">
        <p14:creationId xmlns:p14="http://schemas.microsoft.com/office/powerpoint/2010/main" val="4182615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3356CE-1C98-4AFA-8B34-E1ED3CE73B47}" type="datetimeFigureOut">
              <a:rPr lang="en-ZA" smtClean="0"/>
              <a:t>2021/09/02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B0CC872-00FE-42EE-8EB5-4CAF00214D2F}" type="slidenum">
              <a:rPr lang="en-ZA" smtClean="0"/>
              <a:t>‹#›</a:t>
            </a:fld>
            <a:endParaRPr lang="en-ZA"/>
          </a:p>
        </p:txBody>
      </p:sp>
    </p:spTree>
    <p:extLst>
      <p:ext uri="{BB962C8B-B14F-4D97-AF65-F5344CB8AC3E}">
        <p14:creationId xmlns:p14="http://schemas.microsoft.com/office/powerpoint/2010/main" val="2256952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3356CE-1C98-4AFA-8B34-E1ED3CE73B47}" type="datetimeFigureOut">
              <a:rPr lang="en-ZA" smtClean="0"/>
              <a:t>2021/09/02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B0CC872-00FE-42EE-8EB5-4CAF00214D2F}" type="slidenum">
              <a:rPr lang="en-ZA" smtClean="0"/>
              <a:t>‹#›</a:t>
            </a:fld>
            <a:endParaRPr lang="en-ZA"/>
          </a:p>
        </p:txBody>
      </p:sp>
    </p:spTree>
    <p:extLst>
      <p:ext uri="{BB962C8B-B14F-4D97-AF65-F5344CB8AC3E}">
        <p14:creationId xmlns:p14="http://schemas.microsoft.com/office/powerpoint/2010/main" val="179595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356CE-1C98-4AFA-8B34-E1ED3CE73B47}" type="datetimeFigureOut">
              <a:rPr lang="en-ZA" smtClean="0"/>
              <a:t>2021/09/02</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CC872-00FE-42EE-8EB5-4CAF00214D2F}" type="slidenum">
              <a:rPr lang="en-ZA" smtClean="0"/>
              <a:t>‹#›</a:t>
            </a:fld>
            <a:endParaRPr lang="en-ZA"/>
          </a:p>
        </p:txBody>
      </p:sp>
    </p:spTree>
    <p:extLst>
      <p:ext uri="{BB962C8B-B14F-4D97-AF65-F5344CB8AC3E}">
        <p14:creationId xmlns:p14="http://schemas.microsoft.com/office/powerpoint/2010/main" val="1840421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hrw.org/bios/gerry-simpson"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2" name="Title 1"/>
          <p:cNvSpPr>
            <a:spLocks noGrp="1"/>
          </p:cNvSpPr>
          <p:nvPr>
            <p:ph type="ctrTitle"/>
          </p:nvPr>
        </p:nvSpPr>
        <p:spPr>
          <a:xfrm>
            <a:off x="154745" y="563245"/>
            <a:ext cx="11873132" cy="5162306"/>
          </a:xfrm>
        </p:spPr>
        <p:txBody>
          <a:bodyPr>
            <a:normAutofit/>
          </a:bodyPr>
          <a:lstStyle/>
          <a:p>
            <a:r>
              <a:rPr lang="en-ZA" b="1" dirty="0"/>
              <a:t>Address by Mr Ahmed </a:t>
            </a:r>
            <a:r>
              <a:rPr lang="en-ZA" b="1" dirty="0" err="1"/>
              <a:t>Arbee</a:t>
            </a:r>
            <a:r>
              <a:rPr lang="en-ZA" b="1" dirty="0"/>
              <a:t>  Chairperson Africa Chapter                                    </a:t>
            </a:r>
            <a:br>
              <a:rPr lang="en-ZA" dirty="0"/>
            </a:br>
            <a:r>
              <a:rPr lang="en-ZA" b="1" dirty="0"/>
              <a:t>10</a:t>
            </a:r>
            <a:r>
              <a:rPr lang="en-ZA" b="1" baseline="30000" dirty="0"/>
              <a:t>th  </a:t>
            </a:r>
            <a:r>
              <a:rPr lang="en-ZA" b="1" dirty="0"/>
              <a:t> World Conference  IARLJ –Tunis  22 October 2014 </a:t>
            </a:r>
            <a:br>
              <a:rPr lang="en-ZA" dirty="0"/>
            </a:br>
            <a:endParaRPr lang="en-ZA" dirty="0"/>
          </a:p>
        </p:txBody>
      </p:sp>
    </p:spTree>
    <p:extLst>
      <p:ext uri="{BB962C8B-B14F-4D97-AF65-F5344CB8AC3E}">
        <p14:creationId xmlns:p14="http://schemas.microsoft.com/office/powerpoint/2010/main" val="217579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72861"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3" name="Content Placeholder 2"/>
          <p:cNvSpPr>
            <a:spLocks noGrp="1"/>
          </p:cNvSpPr>
          <p:nvPr>
            <p:ph idx="1"/>
          </p:nvPr>
        </p:nvSpPr>
        <p:spPr>
          <a:xfrm>
            <a:off x="323557" y="2475914"/>
            <a:ext cx="11619913" cy="1913206"/>
          </a:xfrm>
        </p:spPr>
        <p:txBody>
          <a:bodyPr/>
          <a:lstStyle/>
          <a:p>
            <a:pPr marL="0" indent="0">
              <a:buNone/>
            </a:pPr>
            <a:r>
              <a:rPr lang="en-ZA" dirty="0"/>
              <a:t>In   analysing   statistical   trends, the UNHCR’s year end Statistics for 2005 recorded a total of 20.8 million persons being of concern to the UNHCR Office – the refugee total alone stood at some 8.4 million persons with women and children forming a significant majority. </a:t>
            </a:r>
          </a:p>
        </p:txBody>
      </p:sp>
    </p:spTree>
    <p:extLst>
      <p:ext uri="{BB962C8B-B14F-4D97-AF65-F5344CB8AC3E}">
        <p14:creationId xmlns:p14="http://schemas.microsoft.com/office/powerpoint/2010/main" val="2810342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3" name="Subtitle 2"/>
          <p:cNvSpPr>
            <a:spLocks noGrp="1"/>
          </p:cNvSpPr>
          <p:nvPr>
            <p:ph type="subTitle" idx="1"/>
          </p:nvPr>
        </p:nvSpPr>
        <p:spPr>
          <a:xfrm>
            <a:off x="473612" y="0"/>
            <a:ext cx="11718388" cy="5950634"/>
          </a:xfrm>
        </p:spPr>
        <p:txBody>
          <a:bodyPr/>
          <a:lstStyle/>
          <a:p>
            <a:r>
              <a:rPr lang="en-ZA" b="1" dirty="0"/>
              <a:t>Refugee population of selected countries of origin according to percentages of</a:t>
            </a:r>
            <a:endParaRPr lang="en-ZA" dirty="0"/>
          </a:p>
          <a:p>
            <a:r>
              <a:rPr lang="en-ZA" b="1" dirty="0"/>
              <a:t>disaggregated data </a:t>
            </a:r>
            <a:r>
              <a:rPr lang="en-ZA" dirty="0"/>
              <a:t>| 2003 - 2012</a:t>
            </a:r>
          </a:p>
          <a:p>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251721075"/>
              </p:ext>
            </p:extLst>
          </p:nvPr>
        </p:nvGraphicFramePr>
        <p:xfrm>
          <a:off x="2268806" y="1182993"/>
          <a:ext cx="8128000" cy="5569499"/>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92756">
                <a:tc>
                  <a:txBody>
                    <a:bodyPr/>
                    <a:lstStyle/>
                    <a:p>
                      <a:r>
                        <a:rPr lang="en-ZA" sz="1800" b="1" kern="1200" dirty="0">
                          <a:solidFill>
                            <a:schemeClr val="tx1"/>
                          </a:solidFill>
                          <a:effectLst/>
                          <a:latin typeface="+mn-lt"/>
                          <a:ea typeface="+mn-ea"/>
                          <a:cs typeface="+mn-cs"/>
                        </a:rPr>
                        <a:t>Liberia 	</a:t>
                      </a:r>
                      <a:endParaRPr lang="en-ZA" b="1" dirty="0">
                        <a:solidFill>
                          <a:schemeClr val="tx1"/>
                        </a:solidFill>
                      </a:endParaRPr>
                    </a:p>
                  </a:txBody>
                  <a:tcPr>
                    <a:solidFill>
                      <a:schemeClr val="accent3">
                        <a:lumMod val="20000"/>
                        <a:lumOff val="80000"/>
                      </a:schemeClr>
                    </a:solidFill>
                  </a:tcPr>
                </a:tc>
                <a:tc>
                  <a:txBody>
                    <a:bodyPr/>
                    <a:lstStyle/>
                    <a:p>
                      <a:r>
                        <a:rPr lang="en-ZA" sz="1800" b="1" kern="1200" dirty="0">
                          <a:solidFill>
                            <a:schemeClr val="tx1"/>
                          </a:solidFill>
                          <a:effectLst/>
                          <a:latin typeface="+mn-lt"/>
                          <a:ea typeface="+mn-ea"/>
                          <a:cs typeface="+mn-cs"/>
                        </a:rPr>
                        <a:t>1,350,400</a:t>
                      </a:r>
                      <a:endParaRPr lang="en-ZA" b="1"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0000"/>
                  </a:ext>
                </a:extLst>
              </a:tr>
              <a:tr h="398211">
                <a:tc>
                  <a:txBody>
                    <a:bodyPr/>
                    <a:lstStyle/>
                    <a:p>
                      <a:r>
                        <a:rPr lang="en-ZA" sz="1800" b="1" kern="1200" dirty="0">
                          <a:solidFill>
                            <a:schemeClr val="dk1"/>
                          </a:solidFill>
                          <a:effectLst/>
                          <a:latin typeface="+mn-lt"/>
                          <a:ea typeface="+mn-ea"/>
                          <a:cs typeface="+mn-cs"/>
                        </a:rPr>
                        <a:t>Somalia</a:t>
                      </a:r>
                      <a:endParaRPr lang="en-ZA" b="1" dirty="0">
                        <a:solidFill>
                          <a:schemeClr val="tx1"/>
                        </a:solidFill>
                      </a:endParaRPr>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dk1"/>
                          </a:solidFill>
                          <a:effectLst/>
                          <a:latin typeface="+mn-lt"/>
                          <a:ea typeface="+mn-ea"/>
                          <a:cs typeface="+mn-cs"/>
                        </a:rPr>
                        <a:t>5,402,900</a:t>
                      </a:r>
                    </a:p>
                  </a:txBody>
                  <a:tcPr>
                    <a:solidFill>
                      <a:schemeClr val="accent3">
                        <a:lumMod val="20000"/>
                        <a:lumOff val="80000"/>
                      </a:schemeClr>
                    </a:solidFill>
                  </a:tcPr>
                </a:tc>
                <a:extLst>
                  <a:ext uri="{0D108BD9-81ED-4DB2-BD59-A6C34878D82A}">
                    <a16:rowId xmlns:a16="http://schemas.microsoft.com/office/drawing/2014/main" val="10001"/>
                  </a:ext>
                </a:extLst>
              </a:tr>
              <a:tr h="398211">
                <a:tc>
                  <a:txBody>
                    <a:bodyPr/>
                    <a:lstStyle/>
                    <a:p>
                      <a:r>
                        <a:rPr lang="en-ZA" sz="1800" b="1" kern="1200" dirty="0">
                          <a:solidFill>
                            <a:schemeClr val="dk1"/>
                          </a:solidFill>
                          <a:effectLst/>
                          <a:latin typeface="+mn-lt"/>
                          <a:ea typeface="+mn-ea"/>
                          <a:cs typeface="+mn-cs"/>
                        </a:rPr>
                        <a:t>Iraq</a:t>
                      </a:r>
                      <a:endParaRPr lang="en-ZA" b="1" dirty="0">
                        <a:solidFill>
                          <a:schemeClr val="tx1"/>
                        </a:solidFill>
                      </a:endParaRPr>
                    </a:p>
                  </a:txBody>
                  <a:tcPr>
                    <a:solidFill>
                      <a:schemeClr val="accent3">
                        <a:lumMod val="20000"/>
                        <a:lumOff val="80000"/>
                      </a:schemeClr>
                    </a:solidFill>
                  </a:tcPr>
                </a:tc>
                <a:tc>
                  <a:txBody>
                    <a:bodyPr/>
                    <a:lstStyle/>
                    <a:p>
                      <a:r>
                        <a:rPr lang="en-ZA" sz="1800" b="1" kern="1200" dirty="0">
                          <a:solidFill>
                            <a:schemeClr val="dk1"/>
                          </a:solidFill>
                          <a:effectLst/>
                          <a:latin typeface="+mn-lt"/>
                          <a:ea typeface="+mn-ea"/>
                          <a:cs typeface="+mn-cs"/>
                        </a:rPr>
                        <a:t>9,834,200</a:t>
                      </a:r>
                      <a:endParaRPr lang="en-ZA" b="1"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0002"/>
                  </a:ext>
                </a:extLst>
              </a:tr>
              <a:tr h="398211">
                <a:tc>
                  <a:txBody>
                    <a:bodyPr/>
                    <a:lstStyle/>
                    <a:p>
                      <a:r>
                        <a:rPr lang="en-ZA" sz="1800" b="1" kern="1200" dirty="0">
                          <a:solidFill>
                            <a:schemeClr val="dk1"/>
                          </a:solidFill>
                          <a:effectLst/>
                          <a:latin typeface="+mn-lt"/>
                          <a:ea typeface="+mn-ea"/>
                          <a:cs typeface="+mn-cs"/>
                        </a:rPr>
                        <a:t>Central African Republic</a:t>
                      </a:r>
                      <a:endParaRPr lang="en-ZA" b="1" dirty="0">
                        <a:solidFill>
                          <a:schemeClr val="tx1"/>
                        </a:solidFill>
                      </a:endParaRPr>
                    </a:p>
                  </a:txBody>
                  <a:tcPr>
                    <a:solidFill>
                      <a:schemeClr val="accent3">
                        <a:lumMod val="20000"/>
                        <a:lumOff val="80000"/>
                      </a:schemeClr>
                    </a:solidFill>
                  </a:tcPr>
                </a:tc>
                <a:tc>
                  <a:txBody>
                    <a:bodyPr/>
                    <a:lstStyle/>
                    <a:p>
                      <a:r>
                        <a:rPr lang="en-ZA" sz="1800" b="1" kern="1200" dirty="0">
                          <a:solidFill>
                            <a:schemeClr val="dk1"/>
                          </a:solidFill>
                          <a:effectLst/>
                          <a:latin typeface="+mn-lt"/>
                          <a:ea typeface="+mn-ea"/>
                          <a:cs typeface="+mn-cs"/>
                        </a:rPr>
                        <a:t>1,066,700</a:t>
                      </a:r>
                      <a:endParaRPr lang="en-ZA" b="1"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0003"/>
                  </a:ext>
                </a:extLst>
              </a:tr>
              <a:tr h="398211">
                <a:tc>
                  <a:txBody>
                    <a:bodyPr/>
                    <a:lstStyle/>
                    <a:p>
                      <a:r>
                        <a:rPr lang="en-ZA" sz="1800" b="1" kern="1200" dirty="0">
                          <a:solidFill>
                            <a:schemeClr val="dk1"/>
                          </a:solidFill>
                          <a:effectLst/>
                          <a:latin typeface="+mn-lt"/>
                          <a:ea typeface="+mn-ea"/>
                          <a:cs typeface="+mn-cs"/>
                        </a:rPr>
                        <a:t>Sudan </a:t>
                      </a:r>
                      <a:endParaRPr lang="en-ZA" b="1" dirty="0">
                        <a:solidFill>
                          <a:schemeClr val="tx1"/>
                        </a:solidFill>
                      </a:endParaRPr>
                    </a:p>
                  </a:txBody>
                  <a:tcPr>
                    <a:solidFill>
                      <a:schemeClr val="accent3">
                        <a:lumMod val="20000"/>
                        <a:lumOff val="80000"/>
                      </a:schemeClr>
                    </a:solidFill>
                  </a:tcPr>
                </a:tc>
                <a:tc>
                  <a:txBody>
                    <a:bodyPr/>
                    <a:lstStyle/>
                    <a:p>
                      <a:r>
                        <a:rPr lang="en-ZA" sz="1800" b="1" kern="1200" dirty="0">
                          <a:solidFill>
                            <a:schemeClr val="dk1"/>
                          </a:solidFill>
                          <a:effectLst/>
                          <a:latin typeface="+mn-lt"/>
                          <a:ea typeface="+mn-ea"/>
                          <a:cs typeface="+mn-cs"/>
                        </a:rPr>
                        <a:t>5,279,900</a:t>
                      </a:r>
                      <a:endParaRPr lang="en-ZA" b="1"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0004"/>
                  </a:ext>
                </a:extLst>
              </a:tr>
              <a:tr h="398211">
                <a:tc>
                  <a:txBody>
                    <a:bodyPr/>
                    <a:lstStyle/>
                    <a:p>
                      <a:r>
                        <a:rPr lang="en-ZA" sz="1800" b="1" kern="1200" dirty="0">
                          <a:solidFill>
                            <a:schemeClr val="dk1"/>
                          </a:solidFill>
                          <a:effectLst/>
                          <a:latin typeface="+mn-lt"/>
                          <a:ea typeface="+mn-ea"/>
                          <a:cs typeface="+mn-cs"/>
                        </a:rPr>
                        <a:t>Dem. Rep. of the Congo </a:t>
                      </a:r>
                      <a:endParaRPr lang="en-ZA" b="1" dirty="0">
                        <a:solidFill>
                          <a:schemeClr val="tx1"/>
                        </a:solidFill>
                      </a:endParaRPr>
                    </a:p>
                  </a:txBody>
                  <a:tcPr>
                    <a:solidFill>
                      <a:schemeClr val="accent3">
                        <a:lumMod val="20000"/>
                        <a:lumOff val="80000"/>
                      </a:schemeClr>
                    </a:solidFill>
                  </a:tcPr>
                </a:tc>
                <a:tc>
                  <a:txBody>
                    <a:bodyPr/>
                    <a:lstStyle/>
                    <a:p>
                      <a:r>
                        <a:rPr lang="en-ZA" sz="1800" b="1" kern="1200" dirty="0">
                          <a:solidFill>
                            <a:schemeClr val="dk1"/>
                          </a:solidFill>
                          <a:effectLst/>
                          <a:latin typeface="+mn-lt"/>
                          <a:ea typeface="+mn-ea"/>
                          <a:cs typeface="+mn-cs"/>
                        </a:rPr>
                        <a:t>4,463,100</a:t>
                      </a:r>
                      <a:endParaRPr lang="en-ZA" b="1" dirty="0"/>
                    </a:p>
                  </a:txBody>
                  <a:tcPr>
                    <a:solidFill>
                      <a:schemeClr val="accent3">
                        <a:lumMod val="20000"/>
                        <a:lumOff val="80000"/>
                      </a:schemeClr>
                    </a:solidFill>
                  </a:tcPr>
                </a:tc>
                <a:extLst>
                  <a:ext uri="{0D108BD9-81ED-4DB2-BD59-A6C34878D82A}">
                    <a16:rowId xmlns:a16="http://schemas.microsoft.com/office/drawing/2014/main" val="10005"/>
                  </a:ext>
                </a:extLst>
              </a:tr>
              <a:tr h="398211">
                <a:tc>
                  <a:txBody>
                    <a:bodyPr/>
                    <a:lstStyle/>
                    <a:p>
                      <a:r>
                        <a:rPr lang="en-ZA" sz="1800" b="1" kern="1200" dirty="0">
                          <a:solidFill>
                            <a:schemeClr val="dk1"/>
                          </a:solidFill>
                          <a:effectLst/>
                          <a:latin typeface="+mn-lt"/>
                          <a:ea typeface="+mn-ea"/>
                          <a:cs typeface="+mn-cs"/>
                        </a:rPr>
                        <a:t>Burundi </a:t>
                      </a:r>
                      <a:endParaRPr lang="en-ZA" b="1" dirty="0">
                        <a:solidFill>
                          <a:schemeClr val="tx1"/>
                        </a:solidFill>
                      </a:endParaRPr>
                    </a:p>
                  </a:txBody>
                  <a:tcPr>
                    <a:solidFill>
                      <a:schemeClr val="accent3">
                        <a:lumMod val="20000"/>
                        <a:lumOff val="80000"/>
                      </a:schemeClr>
                    </a:solidFill>
                  </a:tcPr>
                </a:tc>
                <a:tc>
                  <a:txBody>
                    <a:bodyPr/>
                    <a:lstStyle/>
                    <a:p>
                      <a:r>
                        <a:rPr lang="en-ZA" sz="1800" b="1" kern="1200" dirty="0">
                          <a:solidFill>
                            <a:schemeClr val="dk1"/>
                          </a:solidFill>
                          <a:effectLst/>
                          <a:latin typeface="+mn-lt"/>
                          <a:ea typeface="+mn-ea"/>
                          <a:cs typeface="+mn-cs"/>
                        </a:rPr>
                        <a:t>2,453,300</a:t>
                      </a:r>
                      <a:endParaRPr lang="en-ZA" b="1"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0006"/>
                  </a:ext>
                </a:extLst>
              </a:tr>
              <a:tr h="398211">
                <a:tc>
                  <a:txBody>
                    <a:bodyPr/>
                    <a:lstStyle/>
                    <a:p>
                      <a:r>
                        <a:rPr lang="en-ZA" sz="1800" b="1" kern="1200" dirty="0">
                          <a:solidFill>
                            <a:schemeClr val="dk1"/>
                          </a:solidFill>
                          <a:effectLst/>
                          <a:latin typeface="+mn-lt"/>
                          <a:ea typeface="+mn-ea"/>
                          <a:cs typeface="+mn-cs"/>
                        </a:rPr>
                        <a:t>Eritrea</a:t>
                      </a:r>
                      <a:endParaRPr lang="en-ZA" b="1" dirty="0">
                        <a:solidFill>
                          <a:schemeClr val="tx1"/>
                        </a:solidFill>
                      </a:endParaRPr>
                    </a:p>
                  </a:txBody>
                  <a:tcPr>
                    <a:solidFill>
                      <a:schemeClr val="accent3">
                        <a:lumMod val="20000"/>
                        <a:lumOff val="80000"/>
                      </a:schemeClr>
                    </a:solidFill>
                  </a:tcPr>
                </a:tc>
                <a:tc>
                  <a:txBody>
                    <a:bodyPr/>
                    <a:lstStyle/>
                    <a:p>
                      <a:r>
                        <a:rPr lang="en-ZA" sz="1800" b="1" kern="1200" dirty="0">
                          <a:solidFill>
                            <a:schemeClr val="dk1"/>
                          </a:solidFill>
                          <a:effectLst/>
                          <a:latin typeface="+mn-lt"/>
                          <a:ea typeface="+mn-ea"/>
                          <a:cs typeface="+mn-cs"/>
                        </a:rPr>
                        <a:t>1,529,300</a:t>
                      </a:r>
                      <a:endParaRPr lang="en-ZA" b="1"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0007"/>
                  </a:ext>
                </a:extLst>
              </a:tr>
              <a:tr h="398211">
                <a:tc>
                  <a:txBody>
                    <a:bodyPr/>
                    <a:lstStyle/>
                    <a:p>
                      <a:r>
                        <a:rPr lang="en-ZA" sz="1800" b="1" kern="1200" dirty="0">
                          <a:solidFill>
                            <a:schemeClr val="dk1"/>
                          </a:solidFill>
                          <a:effectLst/>
                          <a:latin typeface="+mn-lt"/>
                          <a:ea typeface="+mn-ea"/>
                          <a:cs typeface="+mn-cs"/>
                        </a:rPr>
                        <a:t>Afghanistan</a:t>
                      </a:r>
                      <a:endParaRPr lang="en-ZA" b="1" dirty="0">
                        <a:solidFill>
                          <a:schemeClr val="tx1"/>
                        </a:solidFill>
                      </a:endParaRPr>
                    </a:p>
                  </a:txBody>
                  <a:tcPr>
                    <a:solidFill>
                      <a:schemeClr val="accent3">
                        <a:lumMod val="20000"/>
                        <a:lumOff val="80000"/>
                      </a:schemeClr>
                    </a:solidFill>
                  </a:tcPr>
                </a:tc>
                <a:tc>
                  <a:txBody>
                    <a:bodyPr/>
                    <a:lstStyle/>
                    <a:p>
                      <a:r>
                        <a:rPr lang="en-ZA" sz="1800" b="1" kern="1200" dirty="0">
                          <a:solidFill>
                            <a:schemeClr val="dk1"/>
                          </a:solidFill>
                          <a:effectLst/>
                          <a:latin typeface="+mn-lt"/>
                          <a:ea typeface="+mn-ea"/>
                          <a:cs typeface="+mn-cs"/>
                        </a:rPr>
                        <a:t>24,719,800</a:t>
                      </a:r>
                      <a:endParaRPr lang="en-ZA" b="1"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0008"/>
                  </a:ext>
                </a:extLst>
              </a:tr>
              <a:tr h="398211">
                <a:tc>
                  <a:txBody>
                    <a:bodyPr/>
                    <a:lstStyle/>
                    <a:p>
                      <a:r>
                        <a:rPr lang="en-ZA" sz="1800" b="1" kern="1200" dirty="0">
                          <a:solidFill>
                            <a:schemeClr val="dk1"/>
                          </a:solidFill>
                          <a:effectLst/>
                          <a:latin typeface="+mn-lt"/>
                          <a:ea typeface="+mn-ea"/>
                          <a:cs typeface="+mn-cs"/>
                        </a:rPr>
                        <a:t>Myanmar</a:t>
                      </a:r>
                      <a:endParaRPr lang="en-ZA" b="1" dirty="0">
                        <a:solidFill>
                          <a:schemeClr val="tx1"/>
                        </a:solidFill>
                      </a:endParaRPr>
                    </a:p>
                  </a:txBody>
                  <a:tcPr>
                    <a:solidFill>
                      <a:schemeClr val="accent3">
                        <a:lumMod val="20000"/>
                        <a:lumOff val="80000"/>
                      </a:schemeClr>
                    </a:solidFill>
                  </a:tcPr>
                </a:tc>
                <a:tc>
                  <a:txBody>
                    <a:bodyPr/>
                    <a:lstStyle/>
                    <a:p>
                      <a:r>
                        <a:rPr lang="en-ZA" sz="1800" b="1" kern="1200" dirty="0">
                          <a:solidFill>
                            <a:schemeClr val="dk1"/>
                          </a:solidFill>
                          <a:effectLst/>
                          <a:latin typeface="+mn-lt"/>
                          <a:ea typeface="+mn-ea"/>
                          <a:cs typeface="+mn-cs"/>
                        </a:rPr>
                        <a:t>2,631,700</a:t>
                      </a:r>
                      <a:endParaRPr lang="en-ZA" b="1"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0009"/>
                  </a:ext>
                </a:extLst>
              </a:tr>
              <a:tr h="398211">
                <a:tc>
                  <a:txBody>
                    <a:bodyPr/>
                    <a:lstStyle/>
                    <a:p>
                      <a:r>
                        <a:rPr lang="en-ZA" sz="1800" b="1" kern="1200" dirty="0">
                          <a:solidFill>
                            <a:schemeClr val="dk1"/>
                          </a:solidFill>
                          <a:effectLst/>
                          <a:latin typeface="+mn-lt"/>
                          <a:ea typeface="+mn-ea"/>
                          <a:cs typeface="+mn-cs"/>
                        </a:rPr>
                        <a:t>Angola </a:t>
                      </a:r>
                      <a:endParaRPr lang="en-ZA" b="1" dirty="0">
                        <a:solidFill>
                          <a:schemeClr val="tx1"/>
                        </a:solidFill>
                      </a:endParaRPr>
                    </a:p>
                  </a:txBody>
                  <a:tcPr>
                    <a:solidFill>
                      <a:schemeClr val="accent3">
                        <a:lumMod val="20000"/>
                        <a:lumOff val="80000"/>
                      </a:schemeClr>
                    </a:solidFill>
                  </a:tcPr>
                </a:tc>
                <a:tc>
                  <a:txBody>
                    <a:bodyPr/>
                    <a:lstStyle/>
                    <a:p>
                      <a:r>
                        <a:rPr lang="en-ZA" sz="1800" b="1" kern="1200" dirty="0">
                          <a:solidFill>
                            <a:schemeClr val="dk1"/>
                          </a:solidFill>
                          <a:effectLst/>
                          <a:latin typeface="+mn-lt"/>
                          <a:ea typeface="+mn-ea"/>
                          <a:cs typeface="+mn-cs"/>
                        </a:rPr>
                        <a:t>1,637,000</a:t>
                      </a:r>
                      <a:endParaRPr lang="en-ZA" b="1"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0010"/>
                  </a:ext>
                </a:extLst>
              </a:tr>
              <a:tr h="398211">
                <a:tc>
                  <a:txBody>
                    <a:bodyPr/>
                    <a:lstStyle/>
                    <a:p>
                      <a:r>
                        <a:rPr lang="en-ZA" sz="1800" b="1" kern="1200" dirty="0">
                          <a:solidFill>
                            <a:schemeClr val="dk1"/>
                          </a:solidFill>
                          <a:effectLst/>
                          <a:latin typeface="+mn-lt"/>
                          <a:ea typeface="+mn-ea"/>
                          <a:cs typeface="+mn-cs"/>
                        </a:rPr>
                        <a:t>Colombia</a:t>
                      </a:r>
                      <a:endParaRPr lang="en-ZA" b="1" dirty="0">
                        <a:solidFill>
                          <a:schemeClr val="tx1"/>
                        </a:solidFill>
                      </a:endParaRPr>
                    </a:p>
                  </a:txBody>
                  <a:tcPr>
                    <a:solidFill>
                      <a:schemeClr val="accent3">
                        <a:lumMod val="20000"/>
                        <a:lumOff val="80000"/>
                      </a:schemeClr>
                    </a:solidFill>
                  </a:tcPr>
                </a:tc>
                <a:tc>
                  <a:txBody>
                    <a:bodyPr/>
                    <a:lstStyle/>
                    <a:p>
                      <a:r>
                        <a:rPr lang="en-ZA" sz="1800" b="1" kern="1200" dirty="0">
                          <a:solidFill>
                            <a:schemeClr val="dk1"/>
                          </a:solidFill>
                          <a:effectLst/>
                          <a:latin typeface="+mn-lt"/>
                          <a:ea typeface="+mn-ea"/>
                          <a:cs typeface="+mn-cs"/>
                        </a:rPr>
                        <a:t>1,919,800</a:t>
                      </a:r>
                      <a:endParaRPr lang="en-ZA" b="1"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0011"/>
                  </a:ext>
                </a:extLst>
              </a:tr>
              <a:tr h="398211">
                <a:tc>
                  <a:txBody>
                    <a:bodyPr/>
                    <a:lstStyle/>
                    <a:p>
                      <a:r>
                        <a:rPr lang="en-ZA" sz="1800" b="1" kern="1200" dirty="0">
                          <a:solidFill>
                            <a:schemeClr val="dk1"/>
                          </a:solidFill>
                          <a:effectLst/>
                          <a:latin typeface="+mn-lt"/>
                          <a:ea typeface="+mn-ea"/>
                          <a:cs typeface="+mn-cs"/>
                        </a:rPr>
                        <a:t>Viet Nam </a:t>
                      </a:r>
                      <a:endParaRPr lang="en-ZA" b="1" dirty="0">
                        <a:solidFill>
                          <a:schemeClr val="tx1"/>
                        </a:solidFill>
                      </a:endParaRPr>
                    </a:p>
                  </a:txBody>
                  <a:tcPr>
                    <a:solidFill>
                      <a:schemeClr val="accent3">
                        <a:lumMod val="20000"/>
                        <a:lumOff val="80000"/>
                      </a:schemeClr>
                    </a:solidFill>
                  </a:tcPr>
                </a:tc>
                <a:tc>
                  <a:txBody>
                    <a:bodyPr/>
                    <a:lstStyle/>
                    <a:p>
                      <a:r>
                        <a:rPr lang="en-ZA" sz="1800" b="1" kern="1200" dirty="0">
                          <a:solidFill>
                            <a:schemeClr val="dk1"/>
                          </a:solidFill>
                          <a:effectLst/>
                          <a:latin typeface="+mn-lt"/>
                          <a:ea typeface="+mn-ea"/>
                          <a:cs typeface="+mn-cs"/>
                        </a:rPr>
                        <a:t>2,325,200</a:t>
                      </a:r>
                      <a:endParaRPr lang="en-ZA" b="1"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0012"/>
                  </a:ext>
                </a:extLst>
              </a:tr>
              <a:tr h="398211">
                <a:tc>
                  <a:txBody>
                    <a:bodyPr/>
                    <a:lstStyle/>
                    <a:p>
                      <a:r>
                        <a:rPr lang="en-ZA" sz="1800" b="1" kern="1200" dirty="0">
                          <a:solidFill>
                            <a:schemeClr val="dk1"/>
                          </a:solidFill>
                          <a:effectLst/>
                          <a:latin typeface="+mn-lt"/>
                          <a:ea typeface="+mn-ea"/>
                          <a:cs typeface="+mn-cs"/>
                        </a:rPr>
                        <a:t>All countries </a:t>
                      </a:r>
                      <a:endParaRPr lang="en-ZA" b="1" dirty="0">
                        <a:solidFill>
                          <a:schemeClr val="tx1"/>
                        </a:solidFill>
                      </a:endParaRPr>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dk1"/>
                          </a:solidFill>
                          <a:effectLst/>
                          <a:latin typeface="+mn-lt"/>
                          <a:ea typeface="+mn-ea"/>
                          <a:cs typeface="+mn-cs"/>
                        </a:rPr>
                        <a:t>64,613,300</a:t>
                      </a:r>
                    </a:p>
                  </a:txBody>
                  <a:tcPr>
                    <a:solidFill>
                      <a:schemeClr val="accent3">
                        <a:lumMod val="20000"/>
                        <a:lumOff val="80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795839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2" name="Title 1"/>
          <p:cNvSpPr>
            <a:spLocks noGrp="1"/>
          </p:cNvSpPr>
          <p:nvPr>
            <p:ph type="title"/>
          </p:nvPr>
        </p:nvSpPr>
        <p:spPr>
          <a:xfrm>
            <a:off x="838200" y="365125"/>
            <a:ext cx="10515600" cy="6120081"/>
          </a:xfrm>
        </p:spPr>
        <p:txBody>
          <a:bodyPr>
            <a:normAutofit fontScale="90000"/>
          </a:bodyPr>
          <a:lstStyle/>
          <a:p>
            <a:r>
              <a:rPr lang="en-ZA" sz="2800" dirty="0"/>
              <a:t>By the end of 2013, the population of concern to the UNHCR have reached levels unseen since the Rwanda Genocide of 1994, recording approximately 51.2 million persons who are forcibly displaced as a result of persecution, conflict, generalised violence and human rights violations. </a:t>
            </a:r>
            <a:br>
              <a:rPr lang="en-ZA" sz="2800" dirty="0"/>
            </a:br>
            <a:br>
              <a:rPr lang="en-ZA" sz="2800" dirty="0"/>
            </a:br>
            <a:r>
              <a:rPr lang="en-ZA" sz="2800" dirty="0"/>
              <a:t>Of the 51.2 million persons identified in 2013, 16.7 million persons were refugees (8.4 million) in 2005 (doubled) over 33 million persons internally displaced. </a:t>
            </a:r>
            <a:br>
              <a:rPr lang="en-ZA" sz="2800" dirty="0"/>
            </a:br>
            <a:br>
              <a:rPr lang="en-ZA" sz="2800" dirty="0"/>
            </a:br>
            <a:r>
              <a:rPr lang="en-ZA" sz="2800" dirty="0"/>
              <a:t>If there 51.2 million people were a nation, they would make up the 26</a:t>
            </a:r>
            <a:r>
              <a:rPr lang="en-ZA" sz="2800" baseline="30000" dirty="0"/>
              <a:t>th</a:t>
            </a:r>
            <a:r>
              <a:rPr lang="en-ZA" sz="2800" dirty="0"/>
              <a:t> largest nation in the world. </a:t>
            </a:r>
            <a:br>
              <a:rPr lang="en-ZA" sz="2800" dirty="0"/>
            </a:br>
            <a:br>
              <a:rPr lang="en-ZA" sz="2800" dirty="0"/>
            </a:br>
            <a:r>
              <a:rPr lang="en-ZA" sz="2800" dirty="0"/>
              <a:t>If we analyse the proportion of refugees residing in developed regions versus developing regions, you will come to the disturbing conclusion that developing (poorer) nations host about 86% of the world’s refugees, the highest ever recorded. </a:t>
            </a:r>
            <a:br>
              <a:rPr lang="en-ZA" sz="2800" dirty="0"/>
            </a:br>
            <a:endParaRPr lang="en-ZA" sz="2800" dirty="0"/>
          </a:p>
        </p:txBody>
      </p:sp>
    </p:spTree>
    <p:extLst>
      <p:ext uri="{BB962C8B-B14F-4D97-AF65-F5344CB8AC3E}">
        <p14:creationId xmlns:p14="http://schemas.microsoft.com/office/powerpoint/2010/main" val="1492346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3" name="Content Placeholder 2"/>
          <p:cNvSpPr>
            <a:spLocks noGrp="1"/>
          </p:cNvSpPr>
          <p:nvPr>
            <p:ph idx="1"/>
          </p:nvPr>
        </p:nvSpPr>
        <p:spPr>
          <a:xfrm>
            <a:off x="838200" y="2771335"/>
            <a:ext cx="10515600" cy="3742006"/>
          </a:xfrm>
        </p:spPr>
        <p:txBody>
          <a:bodyPr/>
          <a:lstStyle/>
          <a:p>
            <a:pPr marL="0" indent="0">
              <a:buNone/>
            </a:pPr>
            <a:r>
              <a:rPr lang="en-ZA" dirty="0"/>
              <a:t>If one considers the host countries who accommodate the most Refugees, they are in descending order: Pakistan, Iran, Lebanon, Jordan and in Africa, Kenya, Tanzania, Chad, Ethiopia, South Sudan, the DRC, Uganda and South Africa. </a:t>
            </a:r>
          </a:p>
          <a:p>
            <a:pPr marL="0" indent="0">
              <a:buNone/>
            </a:pPr>
            <a:endParaRPr lang="en-ZA" dirty="0"/>
          </a:p>
        </p:txBody>
      </p:sp>
    </p:spTree>
    <p:extLst>
      <p:ext uri="{BB962C8B-B14F-4D97-AF65-F5344CB8AC3E}">
        <p14:creationId xmlns:p14="http://schemas.microsoft.com/office/powerpoint/2010/main" val="2320646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3" name="Content Placeholder 2"/>
          <p:cNvSpPr>
            <a:spLocks noGrp="1"/>
          </p:cNvSpPr>
          <p:nvPr>
            <p:ph idx="1"/>
          </p:nvPr>
        </p:nvSpPr>
        <p:spPr>
          <a:xfrm>
            <a:off x="838200" y="253218"/>
            <a:ext cx="10515600" cy="6372665"/>
          </a:xfrm>
        </p:spPr>
        <p:txBody>
          <a:bodyPr/>
          <a:lstStyle/>
          <a:p>
            <a:pPr marL="0" indent="0">
              <a:buNone/>
            </a:pPr>
            <a:r>
              <a:rPr lang="en-ZA" b="1" dirty="0"/>
              <a:t>Population of host countries with 1 million cumulative refugees according to percentages of data </a:t>
            </a:r>
            <a:r>
              <a:rPr lang="en-ZA" dirty="0"/>
              <a:t>| 2003 – 2012</a:t>
            </a:r>
          </a:p>
          <a:p>
            <a:pPr marL="0" indent="0">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875396410"/>
              </p:ext>
            </p:extLst>
          </p:nvPr>
        </p:nvGraphicFramePr>
        <p:xfrm>
          <a:off x="1055078" y="1423051"/>
          <a:ext cx="9734842" cy="3749040"/>
        </p:xfrm>
        <a:graphic>
          <a:graphicData uri="http://schemas.openxmlformats.org/drawingml/2006/table">
            <a:tbl>
              <a:tblPr firstRow="1" bandRow="1">
                <a:tableStyleId>{5C22544A-7EE6-4342-B048-85BDC9FD1C3A}</a:tableStyleId>
              </a:tblPr>
              <a:tblGrid>
                <a:gridCol w="9734842">
                  <a:extLst>
                    <a:ext uri="{9D8B030D-6E8A-4147-A177-3AD203B41FA5}">
                      <a16:colId xmlns:a16="http://schemas.microsoft.com/office/drawing/2014/main" val="20000"/>
                    </a:ext>
                  </a:extLst>
                </a:gridCol>
              </a:tblGrid>
              <a:tr h="493555">
                <a:tc>
                  <a:txBody>
                    <a:bodyPr/>
                    <a:lstStyle/>
                    <a:p>
                      <a:r>
                        <a:rPr lang="en-ZA" sz="2400" b="1" kern="1200" dirty="0">
                          <a:solidFill>
                            <a:schemeClr val="tx1"/>
                          </a:solidFill>
                          <a:effectLst/>
                          <a:latin typeface="+mn-lt"/>
                          <a:ea typeface="+mn-ea"/>
                          <a:cs typeface="+mn-cs"/>
                        </a:rPr>
                        <a:t>Kenya 				             3,668,400</a:t>
                      </a:r>
                    </a:p>
                    <a:p>
                      <a:r>
                        <a:rPr lang="en-ZA" sz="2400" b="1" kern="1200" dirty="0">
                          <a:solidFill>
                            <a:schemeClr val="tx1"/>
                          </a:solidFill>
                          <a:effectLst/>
                          <a:latin typeface="+mn-lt"/>
                          <a:ea typeface="+mn-ea"/>
                          <a:cs typeface="+mn-cs"/>
                        </a:rPr>
                        <a:t>Jordan 				2,727,200</a:t>
                      </a:r>
                    </a:p>
                    <a:p>
                      <a:r>
                        <a:rPr lang="en-ZA" sz="2400" b="1" kern="1200" dirty="0">
                          <a:solidFill>
                            <a:schemeClr val="tx1"/>
                          </a:solidFill>
                          <a:effectLst/>
                          <a:latin typeface="+mn-lt"/>
                          <a:ea typeface="+mn-ea"/>
                          <a:cs typeface="+mn-cs"/>
                        </a:rPr>
                        <a:t>Thailand 			             1,230,800</a:t>
                      </a:r>
                    </a:p>
                    <a:p>
                      <a:r>
                        <a:rPr lang="en-ZA" sz="2400" b="1" kern="1200" dirty="0">
                          <a:solidFill>
                            <a:schemeClr val="tx1"/>
                          </a:solidFill>
                          <a:effectLst/>
                          <a:latin typeface="+mn-lt"/>
                          <a:ea typeface="+mn-ea"/>
                          <a:cs typeface="+mn-cs"/>
                        </a:rPr>
                        <a:t>Yemen 				1,385,900</a:t>
                      </a:r>
                    </a:p>
                    <a:p>
                      <a:r>
                        <a:rPr lang="en-ZA" sz="2400" b="1" kern="1200" dirty="0">
                          <a:solidFill>
                            <a:schemeClr val="tx1"/>
                          </a:solidFill>
                          <a:effectLst/>
                          <a:latin typeface="+mn-lt"/>
                          <a:ea typeface="+mn-ea"/>
                          <a:cs typeface="+mn-cs"/>
                        </a:rPr>
                        <a:t>Syrian Arab Republic 		              6,020,600</a:t>
                      </a:r>
                    </a:p>
                    <a:p>
                      <a:r>
                        <a:rPr lang="en-ZA" sz="2400" b="1" kern="1200" dirty="0">
                          <a:solidFill>
                            <a:schemeClr val="tx1"/>
                          </a:solidFill>
                          <a:effectLst/>
                          <a:latin typeface="+mn-lt"/>
                          <a:ea typeface="+mn-ea"/>
                          <a:cs typeface="+mn-cs"/>
                        </a:rPr>
                        <a:t>Ethiopia 			              1,562,300</a:t>
                      </a:r>
                    </a:p>
                    <a:p>
                      <a:r>
                        <a:rPr lang="en-ZA" sz="2400" b="1" kern="1200" dirty="0">
                          <a:solidFill>
                            <a:schemeClr val="tx1"/>
                          </a:solidFill>
                          <a:effectLst/>
                          <a:latin typeface="+mn-lt"/>
                          <a:ea typeface="+mn-ea"/>
                          <a:cs typeface="+mn-cs"/>
                        </a:rPr>
                        <a:t>Uganda 			              2,089,700</a:t>
                      </a:r>
                    </a:p>
                    <a:p>
                      <a:r>
                        <a:rPr lang="en-ZA" sz="2400" b="1" kern="1200" dirty="0">
                          <a:solidFill>
                            <a:schemeClr val="tx1"/>
                          </a:solidFill>
                          <a:effectLst/>
                          <a:latin typeface="+mn-lt"/>
                          <a:ea typeface="+mn-ea"/>
                          <a:cs typeface="+mn-cs"/>
                        </a:rPr>
                        <a:t>Chad 				              3,020,400</a:t>
                      </a:r>
                    </a:p>
                    <a:p>
                      <a:r>
                        <a:rPr lang="en-ZA" sz="2400" b="1" kern="1200" dirty="0">
                          <a:solidFill>
                            <a:schemeClr val="tx1"/>
                          </a:solidFill>
                          <a:effectLst/>
                          <a:latin typeface="+mn-lt"/>
                          <a:ea typeface="+mn-ea"/>
                          <a:cs typeface="+mn-cs"/>
                        </a:rPr>
                        <a:t>United Rep. of Tanzania 	              3,338,500</a:t>
                      </a:r>
                    </a:p>
                    <a:p>
                      <a:r>
                        <a:rPr lang="en-ZA" sz="2400" b="1" kern="1200" dirty="0">
                          <a:solidFill>
                            <a:schemeClr val="tx1"/>
                          </a:solidFill>
                          <a:effectLst/>
                          <a:latin typeface="+mn-lt"/>
                          <a:ea typeface="+mn-ea"/>
                          <a:cs typeface="+mn-cs"/>
                        </a:rPr>
                        <a:t>Pakistan			              15,042,300</a:t>
                      </a: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25924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graphicFrame>
        <p:nvGraphicFramePr>
          <p:cNvPr id="5" name="Content Placeholder 4"/>
          <p:cNvGraphicFramePr>
            <a:graphicFrameLocks noGrp="1"/>
          </p:cNvGraphicFramePr>
          <p:nvPr>
            <p:ph idx="1"/>
            <p:extLst>
              <p:ext uri="{D42A27DB-BD31-4B8C-83A1-F6EECF244321}">
                <p14:modId xmlns:p14="http://schemas.microsoft.com/office/powerpoint/2010/main" val="2707550608"/>
              </p:ext>
            </p:extLst>
          </p:nvPr>
        </p:nvGraphicFramePr>
        <p:xfrm>
          <a:off x="838200" y="365125"/>
          <a:ext cx="10515600" cy="505968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20000"/>
                    </a:ext>
                  </a:extLst>
                </a:gridCol>
              </a:tblGrid>
              <a:tr h="370840">
                <a:tc>
                  <a:txBody>
                    <a:bodyPr/>
                    <a:lstStyle/>
                    <a:p>
                      <a:r>
                        <a:rPr lang="en-ZA" sz="2800" b="1" kern="1200" dirty="0">
                          <a:solidFill>
                            <a:schemeClr val="tx1"/>
                          </a:solidFill>
                          <a:effectLst/>
                          <a:latin typeface="+mn-lt"/>
                          <a:ea typeface="+mn-ea"/>
                          <a:cs typeface="+mn-cs"/>
                        </a:rPr>
                        <a:t>Egypt 				           1,010,700</a:t>
                      </a:r>
                    </a:p>
                    <a:p>
                      <a:r>
                        <a:rPr lang="en-ZA" sz="2800" b="1" kern="1200" dirty="0">
                          <a:solidFill>
                            <a:schemeClr val="tx1"/>
                          </a:solidFill>
                          <a:effectLst/>
                          <a:latin typeface="+mn-lt"/>
                          <a:ea typeface="+mn-ea"/>
                          <a:cs typeface="+mn-cs"/>
                        </a:rPr>
                        <a:t>Nepal 				1,105,000</a:t>
                      </a:r>
                    </a:p>
                    <a:p>
                      <a:r>
                        <a:rPr lang="en-ZA" sz="2800" b="1" kern="1200" dirty="0">
                          <a:solidFill>
                            <a:schemeClr val="tx1"/>
                          </a:solidFill>
                          <a:effectLst/>
                          <a:latin typeface="+mn-lt"/>
                          <a:ea typeface="+mn-ea"/>
                          <a:cs typeface="+mn-cs"/>
                        </a:rPr>
                        <a:t>Zambia 				1,052,100</a:t>
                      </a:r>
                    </a:p>
                    <a:p>
                      <a:r>
                        <a:rPr lang="en-ZA" sz="2800" b="1" kern="1200" dirty="0">
                          <a:solidFill>
                            <a:schemeClr val="tx1"/>
                          </a:solidFill>
                          <a:effectLst/>
                          <a:latin typeface="+mn-lt"/>
                          <a:ea typeface="+mn-ea"/>
                          <a:cs typeface="+mn-cs"/>
                        </a:rPr>
                        <a:t>Dem. Rep. of the Congo        	1,754,300</a:t>
                      </a:r>
                    </a:p>
                    <a:p>
                      <a:r>
                        <a:rPr lang="en-ZA" sz="2800" b="1" kern="1200" dirty="0">
                          <a:solidFill>
                            <a:schemeClr val="tx1"/>
                          </a:solidFill>
                          <a:effectLst/>
                          <a:latin typeface="+mn-lt"/>
                          <a:ea typeface="+mn-ea"/>
                          <a:cs typeface="+mn-cs"/>
                        </a:rPr>
                        <a:t>Islamic Republic of Iran 		9,824,000</a:t>
                      </a:r>
                    </a:p>
                    <a:p>
                      <a:r>
                        <a:rPr lang="en-ZA" sz="2800" b="1" kern="1200" dirty="0">
                          <a:solidFill>
                            <a:schemeClr val="tx1"/>
                          </a:solidFill>
                          <a:effectLst/>
                          <a:latin typeface="+mn-lt"/>
                          <a:ea typeface="+mn-ea"/>
                          <a:cs typeface="+mn-cs"/>
                        </a:rPr>
                        <a:t>Sudan 				1,553,100</a:t>
                      </a:r>
                    </a:p>
                    <a:p>
                      <a:r>
                        <a:rPr lang="en-ZA" sz="2800" b="1" kern="1200" dirty="0">
                          <a:solidFill>
                            <a:schemeClr val="tx1"/>
                          </a:solidFill>
                          <a:effectLst/>
                          <a:latin typeface="+mn-lt"/>
                          <a:ea typeface="+mn-ea"/>
                          <a:cs typeface="+mn-cs"/>
                        </a:rPr>
                        <a:t>Algeria 				1,093,900</a:t>
                      </a:r>
                    </a:p>
                    <a:p>
                      <a:r>
                        <a:rPr lang="en-ZA" sz="2800" b="1" kern="1200" dirty="0">
                          <a:solidFill>
                            <a:schemeClr val="tx1"/>
                          </a:solidFill>
                          <a:effectLst/>
                          <a:latin typeface="+mn-lt"/>
                          <a:ea typeface="+mn-ea"/>
                          <a:cs typeface="+mn-cs"/>
                        </a:rPr>
                        <a:t>China 				2,105,000</a:t>
                      </a:r>
                    </a:p>
                    <a:p>
                      <a:r>
                        <a:rPr lang="en-ZA" sz="2800" b="1" kern="1200" dirty="0">
                          <a:solidFill>
                            <a:schemeClr val="tx1"/>
                          </a:solidFill>
                          <a:effectLst/>
                          <a:latin typeface="+mn-lt"/>
                          <a:ea typeface="+mn-ea"/>
                          <a:cs typeface="+mn-cs"/>
                        </a:rPr>
                        <a:t>Venezuela (</a:t>
                      </a:r>
                      <a:r>
                        <a:rPr lang="en-ZA" sz="2800" b="1" kern="1200" dirty="0" err="1">
                          <a:solidFill>
                            <a:schemeClr val="tx1"/>
                          </a:solidFill>
                          <a:effectLst/>
                          <a:latin typeface="+mn-lt"/>
                          <a:ea typeface="+mn-ea"/>
                          <a:cs typeface="+mn-cs"/>
                        </a:rPr>
                        <a:t>Boliv</a:t>
                      </a:r>
                      <a:r>
                        <a:rPr lang="en-ZA" sz="2800" b="1" kern="1200" dirty="0">
                          <a:solidFill>
                            <a:schemeClr val="tx1"/>
                          </a:solidFill>
                          <a:effectLst/>
                          <a:latin typeface="+mn-lt"/>
                          <a:ea typeface="+mn-ea"/>
                          <a:cs typeface="+mn-cs"/>
                        </a:rPr>
                        <a:t>. Rep. of) 	1,102,800</a:t>
                      </a:r>
                    </a:p>
                    <a:p>
                      <a:r>
                        <a:rPr lang="en-ZA" sz="2800" b="1" kern="1200" dirty="0">
                          <a:solidFill>
                            <a:schemeClr val="tx1"/>
                          </a:solidFill>
                          <a:effectLst/>
                          <a:latin typeface="+mn-lt"/>
                          <a:ea typeface="+mn-ea"/>
                          <a:cs typeface="+mn-cs"/>
                        </a:rPr>
                        <a:t>Saudi Arabia 			1,448,100</a:t>
                      </a:r>
                    </a:p>
                    <a:p>
                      <a:r>
                        <a:rPr lang="en-ZA" sz="2800" b="1" kern="1200" dirty="0">
                          <a:solidFill>
                            <a:schemeClr val="tx1"/>
                          </a:solidFill>
                          <a:effectLst/>
                          <a:latin typeface="+mn-lt"/>
                          <a:ea typeface="+mn-ea"/>
                          <a:cs typeface="+mn-cs"/>
                        </a:rPr>
                        <a:t>France 				1,549,600</a:t>
                      </a:r>
                    </a:p>
                    <a:p>
                      <a:endParaRPr lang="en-ZA"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00085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3" name="Content Placeholder 2"/>
          <p:cNvSpPr>
            <a:spLocks noGrp="1"/>
          </p:cNvSpPr>
          <p:nvPr>
            <p:ph idx="1"/>
          </p:nvPr>
        </p:nvSpPr>
        <p:spPr>
          <a:xfrm>
            <a:off x="838200" y="225082"/>
            <a:ext cx="10515600" cy="6420417"/>
          </a:xfrm>
        </p:spPr>
        <p:txBody>
          <a:bodyPr>
            <a:normAutofit fontScale="85000" lnSpcReduction="20000"/>
          </a:bodyPr>
          <a:lstStyle/>
          <a:p>
            <a:pPr marL="0" indent="0" algn="ctr">
              <a:buNone/>
            </a:pPr>
            <a:r>
              <a:rPr lang="en-ZA" b="1" dirty="0">
                <a:solidFill>
                  <a:srgbClr val="FF0000"/>
                </a:solidFill>
              </a:rPr>
              <a:t>The 2013 levels of forced displacement were the highest since 1989. </a:t>
            </a:r>
            <a:br>
              <a:rPr lang="en-ZA" b="1" dirty="0">
                <a:solidFill>
                  <a:srgbClr val="FF0000"/>
                </a:solidFill>
              </a:rPr>
            </a:br>
            <a:endParaRPr lang="en-ZA" b="1" dirty="0">
              <a:solidFill>
                <a:srgbClr val="FF0000"/>
              </a:solidFill>
            </a:endParaRPr>
          </a:p>
          <a:p>
            <a:pPr marL="0" indent="0">
              <a:buNone/>
            </a:pPr>
            <a:r>
              <a:rPr lang="en-ZA" dirty="0"/>
              <a:t>These statistics will continue to haunt the conscience of all peace loving people of the world.</a:t>
            </a:r>
          </a:p>
          <a:p>
            <a:pPr marL="0" indent="0">
              <a:buNone/>
            </a:pPr>
            <a:endParaRPr lang="en-ZA" dirty="0"/>
          </a:p>
          <a:p>
            <a:pPr marL="0" indent="0">
              <a:buNone/>
            </a:pPr>
            <a:r>
              <a:rPr lang="en-ZA" dirty="0"/>
              <a:t>I think at times, we simply allow ourselves to live with this harsh reality not fully realising the magnitude of the trauma our fellow human beings are subjected to.</a:t>
            </a:r>
          </a:p>
          <a:p>
            <a:pPr marL="0" indent="0">
              <a:buNone/>
            </a:pPr>
            <a:endParaRPr lang="en-ZA" dirty="0"/>
          </a:p>
          <a:p>
            <a:pPr marL="0" indent="0">
              <a:buNone/>
            </a:pPr>
            <a:r>
              <a:rPr lang="en-ZA" dirty="0"/>
              <a:t>Trauma when in the midst of the violent confrontations- Trauma when leaving everything behind- even the dead- trauma when faced with exploitation during the hazardous journeys - even greater trauma when the receiving host nation also demonstrates a sense of carelessness when the applicants for Asylum are tossed around from pillar to post waiting endlessly in queues at the mercy of insensitive Officials willing to exploit the vulnerable. </a:t>
            </a:r>
          </a:p>
          <a:p>
            <a:pPr marL="0" indent="0">
              <a:buNone/>
            </a:pPr>
            <a:endParaRPr lang="en-ZA" dirty="0"/>
          </a:p>
          <a:p>
            <a:pPr marL="0" indent="0">
              <a:buNone/>
            </a:pPr>
            <a:r>
              <a:rPr lang="en-ZA" dirty="0"/>
              <a:t>This October we commemorate the tragic loss of some 366 refugees who drowned a year ago when they braved the Mediterranean and almost reached the Island of </a:t>
            </a:r>
            <a:r>
              <a:rPr lang="en-ZA" dirty="0" err="1"/>
              <a:t>Lampedusa</a:t>
            </a:r>
            <a:r>
              <a:rPr lang="en-ZA" dirty="0"/>
              <a:t>. Also twenty years ago we commemorate another tragic event, the genocide and ethnic cleansing of some 850,000 Tutsi Rwandan nationals.</a:t>
            </a:r>
          </a:p>
          <a:p>
            <a:pPr marL="0" indent="0">
              <a:buNone/>
            </a:pPr>
            <a:endParaRPr lang="en-ZA" dirty="0"/>
          </a:p>
        </p:txBody>
      </p:sp>
    </p:spTree>
    <p:extLst>
      <p:ext uri="{BB962C8B-B14F-4D97-AF65-F5344CB8AC3E}">
        <p14:creationId xmlns:p14="http://schemas.microsoft.com/office/powerpoint/2010/main" val="136768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2" name="Content Placeholder 1"/>
          <p:cNvSpPr>
            <a:spLocks noGrp="1"/>
          </p:cNvSpPr>
          <p:nvPr>
            <p:ph idx="1"/>
          </p:nvPr>
        </p:nvSpPr>
        <p:spPr>
          <a:xfrm>
            <a:off x="838200" y="2557145"/>
            <a:ext cx="10515600" cy="1944517"/>
          </a:xfrm>
        </p:spPr>
        <p:txBody>
          <a:bodyPr/>
          <a:lstStyle/>
          <a:p>
            <a:pPr marL="0" indent="0">
              <a:buNone/>
            </a:pPr>
            <a:r>
              <a:rPr lang="en-ZA" dirty="0"/>
              <a:t>Imagine the desperation in travelling in unseaworthy boats risking their life fleeing persecution.</a:t>
            </a:r>
          </a:p>
        </p:txBody>
      </p:sp>
    </p:spTree>
    <p:extLst>
      <p:ext uri="{BB962C8B-B14F-4D97-AF65-F5344CB8AC3E}">
        <p14:creationId xmlns:p14="http://schemas.microsoft.com/office/powerpoint/2010/main" val="3302067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pic>
        <p:nvPicPr>
          <p:cNvPr id="5" name="Content Placeholder 4" descr="http://www.english-online.at/news-articles/world/africa/refugees-in-lampedusa.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5589" y="225083"/>
            <a:ext cx="10874326" cy="6414867"/>
          </a:xfrm>
          <a:prstGeom prst="rect">
            <a:avLst/>
          </a:prstGeom>
          <a:noFill/>
          <a:ln>
            <a:noFill/>
          </a:ln>
        </p:spPr>
      </p:pic>
    </p:spTree>
    <p:extLst>
      <p:ext uri="{BB962C8B-B14F-4D97-AF65-F5344CB8AC3E}">
        <p14:creationId xmlns:p14="http://schemas.microsoft.com/office/powerpoint/2010/main" val="4231529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29132"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pic>
        <p:nvPicPr>
          <p:cNvPr id="5" name="Content Placeholder 4" descr="http://i.cdn.turner.com/cnn/2011/WORLD/africa/06/06/tunisia.libya.refugees/t1larg.sfax.boat.gi.afp.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6942" y="112542"/>
            <a:ext cx="10227212" cy="6246055"/>
          </a:xfrm>
          <a:prstGeom prst="rect">
            <a:avLst/>
          </a:prstGeom>
          <a:noFill/>
          <a:ln>
            <a:noFill/>
          </a:ln>
        </p:spPr>
      </p:pic>
    </p:spTree>
    <p:extLst>
      <p:ext uri="{BB962C8B-B14F-4D97-AF65-F5344CB8AC3E}">
        <p14:creationId xmlns:p14="http://schemas.microsoft.com/office/powerpoint/2010/main" val="117456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63245"/>
            <a:ext cx="9144000" cy="2946718"/>
          </a:xfrm>
        </p:spPr>
        <p:txBody>
          <a:bodyPr/>
          <a:lstStyle/>
          <a:p>
            <a:endParaRPr lang="en-ZA" dirty="0"/>
          </a:p>
        </p:txBody>
      </p:sp>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3" name="Subtitle 2"/>
          <p:cNvSpPr>
            <a:spLocks noGrp="1"/>
          </p:cNvSpPr>
          <p:nvPr>
            <p:ph type="subTitle" idx="1"/>
          </p:nvPr>
        </p:nvSpPr>
        <p:spPr/>
        <p:txBody>
          <a:bodyPr/>
          <a:lstStyle/>
          <a:p>
            <a:endParaRPr lang="en-ZA" dirty="0"/>
          </a:p>
        </p:txBody>
      </p:sp>
      <p:pic>
        <p:nvPicPr>
          <p:cNvPr id="5" name="Picture 4" descr="http://sudanreeves.org/wp-content/uploads/2014/09/africa-map.gif"/>
          <p:cNvPicPr/>
          <p:nvPr/>
        </p:nvPicPr>
        <p:blipFill>
          <a:blip r:embed="rId3">
            <a:extLst>
              <a:ext uri="{28A0092B-C50C-407E-A947-70E740481C1C}">
                <a14:useLocalDpi xmlns:a14="http://schemas.microsoft.com/office/drawing/2010/main" val="0"/>
              </a:ext>
            </a:extLst>
          </a:blip>
          <a:srcRect/>
          <a:stretch>
            <a:fillRect/>
          </a:stretch>
        </p:blipFill>
        <p:spPr bwMode="auto">
          <a:xfrm>
            <a:off x="3095625" y="167640"/>
            <a:ext cx="6000750" cy="6522720"/>
          </a:xfrm>
          <a:prstGeom prst="rect">
            <a:avLst/>
          </a:prstGeom>
          <a:noFill/>
          <a:ln>
            <a:noFill/>
          </a:ln>
        </p:spPr>
      </p:pic>
    </p:spTree>
    <p:extLst>
      <p:ext uri="{BB962C8B-B14F-4D97-AF65-F5344CB8AC3E}">
        <p14:creationId xmlns:p14="http://schemas.microsoft.com/office/powerpoint/2010/main" val="2196210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pic>
        <p:nvPicPr>
          <p:cNvPr id="5" name="Content Placeholder 4" descr="http://www.unhcr.org/thumb1/52654b476.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0"/>
            <a:ext cx="10339754" cy="6858000"/>
          </a:xfrm>
          <a:prstGeom prst="rect">
            <a:avLst/>
          </a:prstGeom>
          <a:noFill/>
          <a:ln>
            <a:noFill/>
          </a:ln>
        </p:spPr>
      </p:pic>
    </p:spTree>
    <p:extLst>
      <p:ext uri="{BB962C8B-B14F-4D97-AF65-F5344CB8AC3E}">
        <p14:creationId xmlns:p14="http://schemas.microsoft.com/office/powerpoint/2010/main" val="778879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3" name="Content Placeholder 2"/>
          <p:cNvSpPr>
            <a:spLocks noGrp="1"/>
          </p:cNvSpPr>
          <p:nvPr>
            <p:ph idx="1"/>
          </p:nvPr>
        </p:nvSpPr>
        <p:spPr>
          <a:xfrm>
            <a:off x="838200" y="295422"/>
            <a:ext cx="10515600" cy="5881541"/>
          </a:xfrm>
        </p:spPr>
        <p:txBody>
          <a:bodyPr/>
          <a:lstStyle/>
          <a:p>
            <a:pPr marL="0" indent="0">
              <a:buNone/>
            </a:pPr>
            <a:endParaRPr lang="en-ZA" dirty="0"/>
          </a:p>
        </p:txBody>
      </p:sp>
      <p:pic>
        <p:nvPicPr>
          <p:cNvPr id="5" name="Picture 4" descr="http://4.bp.blogspot.com/-ZqeXHfI-sEQ/Tat9VZnV8PI/AAAAAAAADME/4vJCkknFjr8/s400/lampedusarefugees-12.jpg"/>
          <p:cNvPicPr/>
          <p:nvPr/>
        </p:nvPicPr>
        <p:blipFill>
          <a:blip r:embed="rId3">
            <a:extLst>
              <a:ext uri="{28A0092B-C50C-407E-A947-70E740481C1C}">
                <a14:useLocalDpi xmlns:a14="http://schemas.microsoft.com/office/drawing/2010/main" val="0"/>
              </a:ext>
            </a:extLst>
          </a:blip>
          <a:srcRect/>
          <a:stretch>
            <a:fillRect/>
          </a:stretch>
        </p:blipFill>
        <p:spPr bwMode="auto">
          <a:xfrm>
            <a:off x="1941342" y="436098"/>
            <a:ext cx="8693833" cy="5740865"/>
          </a:xfrm>
          <a:prstGeom prst="rect">
            <a:avLst/>
          </a:prstGeom>
          <a:noFill/>
          <a:ln>
            <a:noFill/>
          </a:ln>
        </p:spPr>
      </p:pic>
    </p:spTree>
    <p:extLst>
      <p:ext uri="{BB962C8B-B14F-4D97-AF65-F5344CB8AC3E}">
        <p14:creationId xmlns:p14="http://schemas.microsoft.com/office/powerpoint/2010/main" val="2180102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3" name="Content Placeholder 2"/>
          <p:cNvSpPr>
            <a:spLocks noGrp="1"/>
          </p:cNvSpPr>
          <p:nvPr>
            <p:ph idx="1"/>
          </p:nvPr>
        </p:nvSpPr>
        <p:spPr>
          <a:xfrm>
            <a:off x="407963" y="295422"/>
            <a:ext cx="11422966" cy="6457070"/>
          </a:xfrm>
        </p:spPr>
        <p:txBody>
          <a:bodyPr/>
          <a:lstStyle/>
          <a:p>
            <a:pPr marL="0" indent="0">
              <a:buNone/>
            </a:pPr>
            <a:endParaRPr lang="en-ZA" dirty="0"/>
          </a:p>
          <a:p>
            <a:pPr marL="0" indent="0">
              <a:buNone/>
            </a:pPr>
            <a:endParaRPr lang="en-ZA" dirty="0"/>
          </a:p>
          <a:p>
            <a:pPr marL="0" indent="0">
              <a:buNone/>
            </a:pPr>
            <a:r>
              <a:rPr lang="en-ZA" dirty="0"/>
              <a:t>In Jim Hathaway’s publication under the title, “Reconceiving International Refugee Law,” he finds that most nations see little self interest in extending refugee protection. Instead he observes an alarming growth in the developed States in Europe, America and Australia calling it the politics of  “</a:t>
            </a:r>
            <a:r>
              <a:rPr lang="en-ZA" b="1" i="1" dirty="0"/>
              <a:t>non entry’-</a:t>
            </a:r>
            <a:r>
              <a:rPr lang="en-ZA" dirty="0"/>
              <a:t> mechanisms to keep refugees from reaching a nation’s border, offshore processing and increasingly finds  that refugee burdens are shifted  from the wealthy countries of the north to the less developed nations in the South. </a:t>
            </a:r>
          </a:p>
          <a:p>
            <a:pPr marL="0" indent="0">
              <a:buNone/>
            </a:pPr>
            <a:r>
              <a:rPr lang="en-ZA" dirty="0"/>
              <a:t>The fortress mentality of the so called “developed states” places a greater burden on Africa to host refugees, often placing pressure on internal resources of a country and leading to misunderstanding and resentment by citizens (perhaps best illustrated by the ongoing xenophobic attacks on foreign nationals in South Africa).  </a:t>
            </a:r>
          </a:p>
          <a:p>
            <a:pPr marL="0" indent="0">
              <a:buNone/>
            </a:pPr>
            <a:endParaRPr lang="en-ZA" dirty="0"/>
          </a:p>
        </p:txBody>
      </p:sp>
    </p:spTree>
    <p:extLst>
      <p:ext uri="{BB962C8B-B14F-4D97-AF65-F5344CB8AC3E}">
        <p14:creationId xmlns:p14="http://schemas.microsoft.com/office/powerpoint/2010/main" val="3184510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3" name="Content Placeholder 2"/>
          <p:cNvSpPr>
            <a:spLocks noGrp="1"/>
          </p:cNvSpPr>
          <p:nvPr>
            <p:ph idx="1"/>
          </p:nvPr>
        </p:nvSpPr>
        <p:spPr>
          <a:xfrm>
            <a:off x="967154" y="1364567"/>
            <a:ext cx="10515600" cy="4248443"/>
          </a:xfrm>
        </p:spPr>
        <p:txBody>
          <a:bodyPr>
            <a:normAutofit/>
          </a:bodyPr>
          <a:lstStyle/>
          <a:p>
            <a:pPr marL="0" indent="0">
              <a:buNone/>
            </a:pPr>
            <a:r>
              <a:rPr lang="en-ZA" dirty="0"/>
              <a:t>A similar observation was presented by Erika Feller, the Assistant High Commission – Protection (UNHCR) when she addressed our Association’s   Conference in Mexico in 2006. </a:t>
            </a:r>
          </a:p>
          <a:p>
            <a:pPr marL="0" indent="0">
              <a:buNone/>
            </a:pPr>
            <a:r>
              <a:rPr lang="en-ZA" dirty="0"/>
              <a:t>She stated that “while numbers remain deeply disturbing, equally of concern is the fact that the Asylum space has noticeably shrunk over recent years.” </a:t>
            </a:r>
          </a:p>
          <a:p>
            <a:pPr marL="0" indent="0">
              <a:buNone/>
            </a:pPr>
            <a:r>
              <a:rPr lang="en-ZA" dirty="0"/>
              <a:t>This has made preserving access to and the quality of asylum quite a challenge. </a:t>
            </a:r>
          </a:p>
        </p:txBody>
      </p:sp>
    </p:spTree>
    <p:extLst>
      <p:ext uri="{BB962C8B-B14F-4D97-AF65-F5344CB8AC3E}">
        <p14:creationId xmlns:p14="http://schemas.microsoft.com/office/powerpoint/2010/main" val="476675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3" name="Content Placeholder 2"/>
          <p:cNvSpPr>
            <a:spLocks noGrp="1"/>
          </p:cNvSpPr>
          <p:nvPr>
            <p:ph idx="1"/>
          </p:nvPr>
        </p:nvSpPr>
        <p:spPr>
          <a:xfrm>
            <a:off x="838200" y="295422"/>
            <a:ext cx="10515600" cy="5881541"/>
          </a:xfrm>
        </p:spPr>
        <p:txBody>
          <a:bodyPr/>
          <a:lstStyle/>
          <a:p>
            <a:pPr marL="0" indent="0">
              <a:buNone/>
            </a:pPr>
            <a:r>
              <a:rPr lang="en-ZA" dirty="0"/>
              <a:t>Host countries may be overwhelmed by the sheer number of refugees seeking protection in their borders and their resources may be unable to provide adequately for people seeking asylum (especially when camp systems are utilised – which is the preferred method in most African host states.) It comes as no surprise that the encampment policy “restricts the freedom of movement of refugees and asylum-seekers and impedes their efforts to become self-reliant.” While an urban model may serve the purpose of encouraging refugees to become more self-sufficient, integration can be a struggle and the emergence of xenophobia may place refugees’ lives in danger within their host communities.  The looting of foreign owned shops and violence directed at foreign nationals is a huge challenge in South Africa and, according to the UNHCR, similar factors have led to the deterioration of public and official support for asylum in Angola, Malawi and Mozambique. </a:t>
            </a:r>
          </a:p>
        </p:txBody>
      </p:sp>
    </p:spTree>
    <p:extLst>
      <p:ext uri="{BB962C8B-B14F-4D97-AF65-F5344CB8AC3E}">
        <p14:creationId xmlns:p14="http://schemas.microsoft.com/office/powerpoint/2010/main" val="1117705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3" name="Content Placeholder 2"/>
          <p:cNvSpPr>
            <a:spLocks noGrp="1"/>
          </p:cNvSpPr>
          <p:nvPr>
            <p:ph idx="1"/>
          </p:nvPr>
        </p:nvSpPr>
        <p:spPr>
          <a:xfrm>
            <a:off x="838200" y="295422"/>
            <a:ext cx="10515600" cy="6350077"/>
          </a:xfrm>
        </p:spPr>
        <p:txBody>
          <a:bodyPr>
            <a:normAutofit fontScale="92500" lnSpcReduction="10000"/>
          </a:bodyPr>
          <a:lstStyle/>
          <a:p>
            <a:pPr marL="0" indent="0">
              <a:buNone/>
            </a:pPr>
            <a:r>
              <a:rPr lang="en-ZA" dirty="0"/>
              <a:t>While countries who opt for encampment of refugees do limit their free movement and their right to effectively work and deny them the opportunity to become integrated into the host community, an urban model is certainly not without challenges.  Solomon </a:t>
            </a:r>
            <a:r>
              <a:rPr lang="en-ZA" dirty="0" err="1"/>
              <a:t>Wasia</a:t>
            </a:r>
            <a:r>
              <a:rPr lang="en-ZA" dirty="0"/>
              <a:t> </a:t>
            </a:r>
            <a:r>
              <a:rPr lang="en-ZA" dirty="0" err="1"/>
              <a:t>Masitsa</a:t>
            </a:r>
            <a:r>
              <a:rPr lang="en-ZA" dirty="0"/>
              <a:t>, a human rights lawyer from </a:t>
            </a:r>
            <a:r>
              <a:rPr lang="en-ZA" dirty="0" err="1"/>
              <a:t>Kituo</a:t>
            </a:r>
            <a:r>
              <a:rPr lang="en-ZA" dirty="0"/>
              <a:t> Cha </a:t>
            </a:r>
            <a:r>
              <a:rPr lang="en-ZA" dirty="0" err="1"/>
              <a:t>Sheria</a:t>
            </a:r>
            <a:r>
              <a:rPr lang="en-ZA" dirty="0"/>
              <a:t>, in Kenya, speaking at the 2013 Public Interest Law Gathering at Wits University in Johannesburg, South Africa, highlighted the struggles of encampment in Kenya.  He mentioned poor living conditions inside the camps, corruption, bribery and police harassment. In 2012 </a:t>
            </a:r>
            <a:r>
              <a:rPr lang="en-ZA" dirty="0" err="1"/>
              <a:t>Kituo</a:t>
            </a:r>
            <a:r>
              <a:rPr lang="en-ZA" dirty="0"/>
              <a:t> Cha </a:t>
            </a:r>
            <a:r>
              <a:rPr lang="en-ZA" dirty="0" err="1"/>
              <a:t>Sheria</a:t>
            </a:r>
            <a:r>
              <a:rPr lang="en-ZA" dirty="0"/>
              <a:t> approached the Kenyan High Court and on 26 July 2013, Petition     of 2013 of the Kenyan High Court ruled that a government plan to move approximately 55 000 refugees from Nairobi to camps was unlawful.  The Court ruled that the plan would violate refugees’ dignity and their right to freedom of movement. “The court’s judgment is a welcome reprieve for Kenya’s 55,000 urban refugees and a reminder that the authorities can’t just walk all over refugees’ rights,” said </a:t>
            </a:r>
            <a:r>
              <a:rPr lang="en-ZA" dirty="0">
                <a:hlinkClick r:id="rId3"/>
              </a:rPr>
              <a:t>Gerry Simpson</a:t>
            </a:r>
            <a:r>
              <a:rPr lang="en-ZA" dirty="0"/>
              <a:t>, a senior refugee researcher at Human Rights Watch. “The court’s decision should send a strong message to the authorities that the recent violence and threats against Nairobi’s refugees should end.”</a:t>
            </a:r>
          </a:p>
        </p:txBody>
      </p:sp>
    </p:spTree>
    <p:extLst>
      <p:ext uri="{BB962C8B-B14F-4D97-AF65-F5344CB8AC3E}">
        <p14:creationId xmlns:p14="http://schemas.microsoft.com/office/powerpoint/2010/main" val="97377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3" name="Content Placeholder 2"/>
          <p:cNvSpPr>
            <a:spLocks noGrp="1"/>
          </p:cNvSpPr>
          <p:nvPr>
            <p:ph idx="1"/>
          </p:nvPr>
        </p:nvSpPr>
        <p:spPr>
          <a:xfrm>
            <a:off x="838200" y="295422"/>
            <a:ext cx="10515600" cy="5881541"/>
          </a:xfrm>
        </p:spPr>
        <p:txBody>
          <a:bodyPr/>
          <a:lstStyle/>
          <a:p>
            <a:pPr marL="0" indent="0">
              <a:buNone/>
            </a:pPr>
            <a:r>
              <a:rPr lang="en-ZA" dirty="0"/>
              <a:t>However, following upon the terrorist attack in a shopping Mall in Nairobi, the Government halted the registration of refugees in urban areas in Kenya and forcibly removed some 55.000 urban refugees confining the Somalian refugees to the </a:t>
            </a:r>
            <a:r>
              <a:rPr lang="en-ZA" dirty="0" err="1"/>
              <a:t>Dadaab</a:t>
            </a:r>
            <a:r>
              <a:rPr lang="en-ZA" dirty="0"/>
              <a:t> Refugee Camp and other nationalities assigned to the </a:t>
            </a:r>
            <a:r>
              <a:rPr lang="en-ZA" dirty="0" err="1"/>
              <a:t>Kakuma</a:t>
            </a:r>
            <a:r>
              <a:rPr lang="en-ZA" dirty="0"/>
              <a:t> camp.</a:t>
            </a:r>
          </a:p>
          <a:p>
            <a:pPr marL="0" indent="0">
              <a:buNone/>
            </a:pPr>
            <a:r>
              <a:rPr lang="en-ZA" dirty="0"/>
              <a:t>If one considers South Africa as an example of the urban refugee model, once can see that a progressive legislative framework is hindered by implementation...  </a:t>
            </a:r>
          </a:p>
          <a:p>
            <a:pPr marL="0" indent="0">
              <a:buNone/>
            </a:pPr>
            <a:r>
              <a:rPr lang="en-ZA" dirty="0"/>
              <a:t>I need to draw your attention to </a:t>
            </a:r>
            <a:r>
              <a:rPr lang="en-ZA" dirty="0" err="1"/>
              <a:t>statisics</a:t>
            </a:r>
            <a:r>
              <a:rPr lang="en-ZA" dirty="0"/>
              <a:t> which  reflect that South Africa is one of the countries receiving the highest number of refugees and irregular movers in the whole of the continent and, indeed, the world.</a:t>
            </a:r>
          </a:p>
          <a:p>
            <a:pPr marL="0" indent="0">
              <a:buNone/>
            </a:pPr>
            <a:r>
              <a:rPr lang="en-ZA" dirty="0"/>
              <a:t>The graph that follow </a:t>
            </a:r>
            <a:r>
              <a:rPr lang="en-ZA" dirty="0" err="1"/>
              <a:t>refects</a:t>
            </a:r>
            <a:r>
              <a:rPr lang="en-ZA" dirty="0"/>
              <a:t>:</a:t>
            </a:r>
          </a:p>
          <a:p>
            <a:pPr marL="0" indent="0">
              <a:buNone/>
            </a:pPr>
            <a:endParaRPr lang="en-ZA" dirty="0"/>
          </a:p>
        </p:txBody>
      </p:sp>
    </p:spTree>
    <p:extLst>
      <p:ext uri="{BB962C8B-B14F-4D97-AF65-F5344CB8AC3E}">
        <p14:creationId xmlns:p14="http://schemas.microsoft.com/office/powerpoint/2010/main" val="3466871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graphicFrame>
        <p:nvGraphicFramePr>
          <p:cNvPr id="5" name="Content Placeholder 4"/>
          <p:cNvGraphicFramePr>
            <a:graphicFrameLocks noGrp="1"/>
          </p:cNvGraphicFramePr>
          <p:nvPr>
            <p:ph idx="1"/>
            <p:extLst>
              <p:ext uri="{D42A27DB-BD31-4B8C-83A1-F6EECF244321}">
                <p14:modId xmlns:p14="http://schemas.microsoft.com/office/powerpoint/2010/main" val="1582696685"/>
              </p:ext>
            </p:extLst>
          </p:nvPr>
        </p:nvGraphicFramePr>
        <p:xfrm>
          <a:off x="838200" y="295274"/>
          <a:ext cx="10515600" cy="6203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5737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2" name="Content Placeholder 1"/>
          <p:cNvSpPr>
            <a:spLocks noGrp="1"/>
          </p:cNvSpPr>
          <p:nvPr>
            <p:ph idx="1"/>
          </p:nvPr>
        </p:nvSpPr>
        <p:spPr>
          <a:xfrm>
            <a:off x="838200" y="1856935"/>
            <a:ext cx="10515600" cy="4320028"/>
          </a:xfrm>
        </p:spPr>
        <p:txBody>
          <a:bodyPr/>
          <a:lstStyle/>
          <a:p>
            <a:pPr marL="0" indent="0">
              <a:buNone/>
            </a:pPr>
            <a:r>
              <a:rPr lang="en-ZA" dirty="0"/>
              <a:t>The statistics on refugee flows in South Africa clearly reflect that South Africa status determination systems are very much under pressure.</a:t>
            </a:r>
          </a:p>
          <a:p>
            <a:pPr marL="0" indent="0">
              <a:buNone/>
            </a:pPr>
            <a:endParaRPr lang="en-ZA" dirty="0"/>
          </a:p>
          <a:p>
            <a:pPr marL="0" indent="0">
              <a:buNone/>
            </a:pPr>
            <a:r>
              <a:rPr lang="en-ZA" dirty="0"/>
              <a:t>It may be appropriate for the IARLJ and the UNCHR to identify countries like South Africa with the view to promoting capacity building initiatives and improving the status determination procedures and decisions within the context of global responsibility sharing.</a:t>
            </a:r>
          </a:p>
        </p:txBody>
      </p:sp>
    </p:spTree>
    <p:extLst>
      <p:ext uri="{BB962C8B-B14F-4D97-AF65-F5344CB8AC3E}">
        <p14:creationId xmlns:p14="http://schemas.microsoft.com/office/powerpoint/2010/main" val="3271886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3" name="Content Placeholder 2"/>
          <p:cNvSpPr>
            <a:spLocks noGrp="1"/>
          </p:cNvSpPr>
          <p:nvPr>
            <p:ph idx="1"/>
          </p:nvPr>
        </p:nvSpPr>
        <p:spPr>
          <a:xfrm>
            <a:off x="838200" y="140677"/>
            <a:ext cx="10515600" cy="6517700"/>
          </a:xfrm>
        </p:spPr>
        <p:txBody>
          <a:bodyPr>
            <a:normAutofit fontScale="92500" lnSpcReduction="10000"/>
          </a:bodyPr>
          <a:lstStyle/>
          <a:p>
            <a:pPr marL="0" indent="0">
              <a:buNone/>
            </a:pPr>
            <a:endParaRPr lang="en-ZA" dirty="0"/>
          </a:p>
          <a:p>
            <a:pPr marL="0" indent="0">
              <a:buNone/>
            </a:pPr>
            <a:r>
              <a:rPr lang="en-ZA" dirty="0"/>
              <a:t>Apart from issues such as corruption and ineffective administration, opposition to local integration forms a barrier to the effective realisation of the rights of refugees to live within a host community and places the rights of safety and security of refugees in serious jeopardy.  </a:t>
            </a:r>
          </a:p>
          <a:p>
            <a:pPr marL="0" indent="0">
              <a:buNone/>
            </a:pPr>
            <a:r>
              <a:rPr lang="en-ZA" dirty="0"/>
              <a:t>At the Public Interest Law Gathering of 2013, held at Wits University, panellists discussed increasing xenophobic tensions in South Africa.  Loren Landau, from Wits University African Centre for Migration and Society suggested that xenophobia was not a general attitude but specific to localised demographics.  He mentioned that in many areas foreigners and locals integrated well but areas without structural institutions saw extreme cases of discrimination against foreigners.  He spoke of a mob mentality which develops and foreigners with legal status are treated no differently to those perceived as “illegal immigrants”.</a:t>
            </a:r>
          </a:p>
          <a:p>
            <a:pPr marL="0" indent="0">
              <a:buNone/>
            </a:pPr>
            <a:r>
              <a:rPr lang="en-ZA" dirty="0">
                <a:solidFill>
                  <a:srgbClr val="FF0000"/>
                </a:solidFill>
              </a:rPr>
              <a:t>The situation is exacerbated by a lack of adequate conflict resolution mechanisms and a mistrust and fear of the police.</a:t>
            </a:r>
            <a:r>
              <a:rPr lang="en-ZA" dirty="0"/>
              <a:t>  </a:t>
            </a:r>
            <a:r>
              <a:rPr lang="en-ZA" dirty="0" err="1"/>
              <a:t>Alfani</a:t>
            </a:r>
            <a:r>
              <a:rPr lang="en-ZA" dirty="0"/>
              <a:t> Yoyo from CORMSA said (at the same Public Interest Law Gathering) that local integration could be improved by workshops with locals and refugees as well as an improvement in the police’s capacity to respond to outbreaks of xenophobia. </a:t>
            </a:r>
          </a:p>
        </p:txBody>
      </p:sp>
    </p:spTree>
    <p:extLst>
      <p:ext uri="{BB962C8B-B14F-4D97-AF65-F5344CB8AC3E}">
        <p14:creationId xmlns:p14="http://schemas.microsoft.com/office/powerpoint/2010/main" val="189106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63245"/>
            <a:ext cx="9144000" cy="2946718"/>
          </a:xfrm>
        </p:spPr>
        <p:txBody>
          <a:bodyPr/>
          <a:lstStyle/>
          <a:p>
            <a:r>
              <a:rPr lang="en-ZA" dirty="0"/>
              <a:t>AFROCA S</a:t>
            </a:r>
          </a:p>
        </p:txBody>
      </p:sp>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3" name="Subtitle 2"/>
          <p:cNvSpPr>
            <a:spLocks noGrp="1"/>
          </p:cNvSpPr>
          <p:nvPr>
            <p:ph type="subTitle" idx="1"/>
          </p:nvPr>
        </p:nvSpPr>
        <p:spPr>
          <a:xfrm>
            <a:off x="239151" y="2813538"/>
            <a:ext cx="11633981" cy="1259670"/>
          </a:xfrm>
        </p:spPr>
        <p:txBody>
          <a:bodyPr>
            <a:normAutofit/>
          </a:bodyPr>
          <a:lstStyle/>
          <a:p>
            <a:r>
              <a:rPr lang="en-ZA" sz="5400" dirty="0"/>
              <a:t>AFRICA’S SIGNAL OF DESPAIR</a:t>
            </a:r>
          </a:p>
        </p:txBody>
      </p:sp>
    </p:spTree>
    <p:extLst>
      <p:ext uri="{BB962C8B-B14F-4D97-AF65-F5344CB8AC3E}">
        <p14:creationId xmlns:p14="http://schemas.microsoft.com/office/powerpoint/2010/main" val="278215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3" name="Content Placeholder 2"/>
          <p:cNvSpPr>
            <a:spLocks noGrp="1"/>
          </p:cNvSpPr>
          <p:nvPr>
            <p:ph idx="1"/>
          </p:nvPr>
        </p:nvSpPr>
        <p:spPr>
          <a:xfrm>
            <a:off x="838200" y="211015"/>
            <a:ext cx="10515600" cy="6382968"/>
          </a:xfrm>
        </p:spPr>
        <p:txBody>
          <a:bodyPr>
            <a:normAutofit lnSpcReduction="10000"/>
          </a:bodyPr>
          <a:lstStyle/>
          <a:p>
            <a:pPr marL="0" indent="0">
              <a:buNone/>
            </a:pPr>
            <a:r>
              <a:rPr lang="en-ZA" dirty="0"/>
              <a:t> Against the background of the tightening of legislation in the refugee protection arena in many states, the role of the judiciary is to ensure adherence to International and Regional human rights instruments as well as to hold lawmakers and governments accountable for compliance to fundamental principles such as </a:t>
            </a:r>
            <a:r>
              <a:rPr lang="en-ZA" i="1" dirty="0"/>
              <a:t>non-</a:t>
            </a:r>
            <a:r>
              <a:rPr lang="en-ZA" i="1" dirty="0" err="1"/>
              <a:t>refoulement</a:t>
            </a:r>
            <a:r>
              <a:rPr lang="en-ZA" dirty="0"/>
              <a:t> and the respect for basic human rights and dignity. The closure of Refugee Reception Offices in South Africa (and the government’s non-compliance with Court orders declaring the closures unlawful) demonstrates a crisis of legality which places the refugee protection system under further strain.  Protection of refugees’ rights comes under serious threat when government does not heed the rulings of Courts.  </a:t>
            </a:r>
          </a:p>
          <a:p>
            <a:pPr marL="0" indent="0">
              <a:buNone/>
            </a:pPr>
            <a:r>
              <a:rPr lang="en-ZA" dirty="0">
                <a:solidFill>
                  <a:srgbClr val="FF0000"/>
                </a:solidFill>
              </a:rPr>
              <a:t>An independent judiciary can only be effective in a state which enjoys basic freedoms such as rule of law, freedom of expression and accountability.  It is therefore important to consider whether the region may be considered “free enough” for the actions of the judiciary to be considered influential. An independent judiciary is indispensable in any democracy.</a:t>
            </a:r>
          </a:p>
          <a:p>
            <a:pPr marL="0" indent="0">
              <a:buNone/>
            </a:pPr>
            <a:endParaRPr lang="en-ZA" dirty="0"/>
          </a:p>
        </p:txBody>
      </p:sp>
    </p:spTree>
    <p:extLst>
      <p:ext uri="{BB962C8B-B14F-4D97-AF65-F5344CB8AC3E}">
        <p14:creationId xmlns:p14="http://schemas.microsoft.com/office/powerpoint/2010/main" val="1109316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57268"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2" name="Content Placeholder 1"/>
          <p:cNvSpPr>
            <a:spLocks noGrp="1"/>
          </p:cNvSpPr>
          <p:nvPr>
            <p:ph idx="1"/>
          </p:nvPr>
        </p:nvSpPr>
        <p:spPr>
          <a:xfrm>
            <a:off x="412124" y="393894"/>
            <a:ext cx="11475076" cy="6358597"/>
          </a:xfrm>
        </p:spPr>
        <p:txBody>
          <a:bodyPr>
            <a:normAutofit fontScale="92500" lnSpcReduction="10000"/>
          </a:bodyPr>
          <a:lstStyle/>
          <a:p>
            <a:pPr marL="0" indent="0" fontAlgn="base">
              <a:buNone/>
            </a:pPr>
            <a:r>
              <a:rPr lang="en-ZA" dirty="0"/>
              <a:t>Freedom House has the following to say about the Middle East and North Africa: </a:t>
            </a:r>
          </a:p>
          <a:p>
            <a:pPr marL="0" indent="0" fontAlgn="base">
              <a:buNone/>
            </a:pPr>
            <a:r>
              <a:rPr lang="en-ZA" i="1" dirty="0"/>
              <a:t>“The Arab Spring of 2011 launched an era of sweeping political changes in the countries of the Middle East and North Africa, which has historically been the least free region in the world. The fall of long-time leaders and the people's rising demands for a stronger voice in their own governance have brought new opportunities for reform and democratic transition in countries otherwise marked by severe abuses of almost all fundamental political rights and civil liberties.”  </a:t>
            </a:r>
          </a:p>
          <a:p>
            <a:pPr marL="0" indent="0" fontAlgn="base">
              <a:buNone/>
            </a:pPr>
            <a:r>
              <a:rPr lang="en-ZA" dirty="0"/>
              <a:t>Despite this, the Middle East and North Africa (which includes 21 countries or territories and is home to an estimated 405 million people) has a freedom ranking of only “2%” and the freedom of the press is also only described as “2% free” by Freedom House.</a:t>
            </a:r>
          </a:p>
          <a:p>
            <a:pPr marL="0" indent="0" fontAlgn="base">
              <a:buNone/>
            </a:pPr>
            <a:r>
              <a:rPr lang="en-ZA" dirty="0"/>
              <a:t>Therefore the role of the judiciary can be bolstered only if the freedom of states is protected - specifically the rule of law, freedom of expression and the independence of the judiciary. The rule of law protects the rule of life.</a:t>
            </a:r>
          </a:p>
          <a:p>
            <a:pPr marL="0" indent="0" fontAlgn="base">
              <a:buNone/>
            </a:pPr>
            <a:r>
              <a:rPr lang="en-ZA" dirty="0"/>
              <a:t>In conclusion Mr President, we wish the People of Tunisia well in the elections. After independence from French Colonial rule in 1956, two successive Presidents virtually left a legacy of dictatorial control with a poor track record of promoting basic human rights.</a:t>
            </a:r>
          </a:p>
          <a:p>
            <a:pPr marL="0" indent="0">
              <a:buNone/>
            </a:pPr>
            <a:endParaRPr lang="en-ZA" dirty="0"/>
          </a:p>
        </p:txBody>
      </p:sp>
    </p:spTree>
    <p:extLst>
      <p:ext uri="{BB962C8B-B14F-4D97-AF65-F5344CB8AC3E}">
        <p14:creationId xmlns:p14="http://schemas.microsoft.com/office/powerpoint/2010/main" val="2000390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3" name="Content Placeholder 2"/>
          <p:cNvSpPr>
            <a:spLocks noGrp="1"/>
          </p:cNvSpPr>
          <p:nvPr>
            <p:ph idx="1"/>
          </p:nvPr>
        </p:nvSpPr>
        <p:spPr/>
        <p:txBody>
          <a:bodyPr/>
          <a:lstStyle/>
          <a:p>
            <a:endParaRPr lang="en-ZA"/>
          </a:p>
        </p:txBody>
      </p:sp>
    </p:spTree>
    <p:extLst>
      <p:ext uri="{BB962C8B-B14F-4D97-AF65-F5344CB8AC3E}">
        <p14:creationId xmlns:p14="http://schemas.microsoft.com/office/powerpoint/2010/main" val="349308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2" name="Title 1"/>
          <p:cNvSpPr>
            <a:spLocks noGrp="1"/>
          </p:cNvSpPr>
          <p:nvPr>
            <p:ph type="ctrTitle"/>
          </p:nvPr>
        </p:nvSpPr>
        <p:spPr>
          <a:xfrm>
            <a:off x="239151" y="563244"/>
            <a:ext cx="11802794" cy="5288915"/>
          </a:xfrm>
        </p:spPr>
        <p:txBody>
          <a:bodyPr>
            <a:normAutofit/>
          </a:bodyPr>
          <a:lstStyle/>
          <a:p>
            <a:r>
              <a:rPr lang="en-ZA" dirty="0"/>
              <a:t> </a:t>
            </a:r>
            <a:r>
              <a:rPr lang="en-ZA" b="1" i="1" dirty="0"/>
              <a:t>Advancing Refugee Law around the World, Contemporary Challenges in Emergent and Established Asylum Systems</a:t>
            </a:r>
            <a:r>
              <a:rPr lang="en-ZA" dirty="0"/>
              <a:t>. </a:t>
            </a:r>
            <a:br>
              <a:rPr lang="en-ZA" dirty="0"/>
            </a:br>
            <a:endParaRPr lang="en-ZA" dirty="0"/>
          </a:p>
        </p:txBody>
      </p:sp>
    </p:spTree>
    <p:extLst>
      <p:ext uri="{BB962C8B-B14F-4D97-AF65-F5344CB8AC3E}">
        <p14:creationId xmlns:p14="http://schemas.microsoft.com/office/powerpoint/2010/main" val="3982021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3" name="Subtitle 2"/>
          <p:cNvSpPr>
            <a:spLocks noGrp="1"/>
          </p:cNvSpPr>
          <p:nvPr>
            <p:ph type="subTitle" idx="1"/>
          </p:nvPr>
        </p:nvSpPr>
        <p:spPr>
          <a:xfrm>
            <a:off x="211015" y="211015"/>
            <a:ext cx="11873133" cy="6260123"/>
          </a:xfrm>
        </p:spPr>
        <p:txBody>
          <a:bodyPr/>
          <a:lstStyle/>
          <a:p>
            <a:pPr algn="l"/>
            <a:r>
              <a:rPr lang="en-ZA" sz="2800" dirty="0"/>
              <a:t>I am indeed grateful to the International Association for Refugee Law Judges for this opportunity and I will cherish this honour for a very long time to come.</a:t>
            </a:r>
          </a:p>
          <a:p>
            <a:pPr algn="l"/>
            <a:endParaRPr lang="en-ZA" sz="2800" dirty="0"/>
          </a:p>
          <a:p>
            <a:pPr algn="l"/>
            <a:r>
              <a:rPr lang="en-ZA" sz="2800" dirty="0"/>
              <a:t> The aim of our Association is to promote a common understanding of Refugee Law so that all Asylum Seekers are treated equally before the law that is administered by most countries. </a:t>
            </a:r>
          </a:p>
          <a:p>
            <a:pPr algn="l"/>
            <a:endParaRPr lang="en-ZA" sz="2800" dirty="0"/>
          </a:p>
          <a:p>
            <a:pPr algn="l"/>
            <a:r>
              <a:rPr lang="en-ZA" sz="2800" dirty="0"/>
              <a:t>Where Judges and Decision Makers have a forum to discuss emerging jurisprudence, the risk of divergent interpretations are reduced substantially. </a:t>
            </a:r>
          </a:p>
          <a:p>
            <a:pPr algn="l"/>
            <a:r>
              <a:rPr lang="en-ZA" sz="2800" dirty="0"/>
              <a:t>	</a:t>
            </a:r>
          </a:p>
          <a:p>
            <a:pPr algn="l"/>
            <a:r>
              <a:rPr lang="en-ZA" sz="2800" dirty="0"/>
              <a:t>Our Association is committed to sharing its experience by assisting in establishing or improving Refugee Status Determination Systems around the world,  harmonising policy and practice and providing valuable guidance when legislation is intended to be promulgated into Law .</a:t>
            </a:r>
          </a:p>
          <a:p>
            <a:endParaRPr lang="en-ZA" dirty="0"/>
          </a:p>
        </p:txBody>
      </p:sp>
    </p:spTree>
    <p:extLst>
      <p:ext uri="{BB962C8B-B14F-4D97-AF65-F5344CB8AC3E}">
        <p14:creationId xmlns:p14="http://schemas.microsoft.com/office/powerpoint/2010/main" val="3195194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3" name="Subtitle 2"/>
          <p:cNvSpPr>
            <a:spLocks noGrp="1"/>
          </p:cNvSpPr>
          <p:nvPr>
            <p:ph type="subTitle" idx="1"/>
          </p:nvPr>
        </p:nvSpPr>
        <p:spPr>
          <a:xfrm>
            <a:off x="98474" y="182880"/>
            <a:ext cx="11957538" cy="6569612"/>
          </a:xfrm>
        </p:spPr>
        <p:txBody>
          <a:bodyPr/>
          <a:lstStyle/>
          <a:p>
            <a:pPr algn="just"/>
            <a:r>
              <a:rPr lang="en-ZA" sz="2800" dirty="0"/>
              <a:t>It is this context  that the 10</a:t>
            </a:r>
            <a:r>
              <a:rPr lang="en-ZA" sz="2800" baseline="30000" dirty="0"/>
              <a:t>th</a:t>
            </a:r>
            <a:r>
              <a:rPr lang="en-ZA" sz="2800" dirty="0"/>
              <a:t> World Conference of the IARLJ hosted here in Tunis provides a unique platform for local judges to interact or engage directly with the International Judicial fraternity, hoping to generate greater awareness and developing a common vision when focusing on Refugee Law, International Human Rights Law and other relevant Conventions. </a:t>
            </a:r>
          </a:p>
          <a:p>
            <a:pPr algn="just"/>
            <a:endParaRPr lang="en-ZA" sz="2800" dirty="0"/>
          </a:p>
          <a:p>
            <a:pPr algn="just"/>
            <a:r>
              <a:rPr lang="en-ZA" sz="2800" dirty="0"/>
              <a:t>As we project our vision into the future   it should come as no surprise that Africa continues to beam conflicting signals of hope and despair as articulated by the expressions as depicted on the screen.</a:t>
            </a:r>
          </a:p>
          <a:p>
            <a:pPr algn="just"/>
            <a:endParaRPr lang="en-ZA" sz="2800" dirty="0"/>
          </a:p>
          <a:p>
            <a:endParaRPr lang="en-ZA" dirty="0"/>
          </a:p>
        </p:txBody>
      </p:sp>
    </p:spTree>
    <p:extLst>
      <p:ext uri="{BB962C8B-B14F-4D97-AF65-F5344CB8AC3E}">
        <p14:creationId xmlns:p14="http://schemas.microsoft.com/office/powerpoint/2010/main" val="311966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856547" y="95250"/>
            <a:ext cx="6478905" cy="6667500"/>
          </a:xfrm>
          <a:prstGeom prst="rect">
            <a:avLst/>
          </a:prstGeom>
          <a:noFill/>
          <a:ln>
            <a:noFill/>
          </a:ln>
        </p:spPr>
      </p:pic>
    </p:spTree>
    <p:extLst>
      <p:ext uri="{BB962C8B-B14F-4D97-AF65-F5344CB8AC3E}">
        <p14:creationId xmlns:p14="http://schemas.microsoft.com/office/powerpoint/2010/main" val="1130683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5" name="Rectangle 4"/>
          <p:cNvSpPr/>
          <p:nvPr/>
        </p:nvSpPr>
        <p:spPr>
          <a:xfrm>
            <a:off x="534571" y="3968254"/>
            <a:ext cx="11479237" cy="830997"/>
          </a:xfrm>
          <a:prstGeom prst="rect">
            <a:avLst/>
          </a:prstGeom>
        </p:spPr>
        <p:txBody>
          <a:bodyPr wrap="square">
            <a:spAutoFit/>
          </a:bodyPr>
          <a:lstStyle/>
          <a:p>
            <a:pPr algn="just"/>
            <a:r>
              <a:rPr lang="en-ZA" sz="2400" dirty="0"/>
              <a:t>At no time in the history of the African Continent including the Middle East have we witnessed such blatant levels of confrontation</a:t>
            </a:r>
            <a:r>
              <a:rPr lang="en-ZA" dirty="0"/>
              <a:t>. </a:t>
            </a:r>
          </a:p>
        </p:txBody>
      </p:sp>
    </p:spTree>
    <p:extLst>
      <p:ext uri="{BB962C8B-B14F-4D97-AF65-F5344CB8AC3E}">
        <p14:creationId xmlns:p14="http://schemas.microsoft.com/office/powerpoint/2010/main" val="276435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ithyd.files.wordpress.com/2010/12/bigstock_globe_1021539.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7" y="0"/>
            <a:ext cx="7047914" cy="6752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pic>
      <p:sp>
        <p:nvSpPr>
          <p:cNvPr id="3" name="Subtitle 2"/>
          <p:cNvSpPr>
            <a:spLocks noGrp="1"/>
          </p:cNvSpPr>
          <p:nvPr>
            <p:ph type="subTitle" idx="1"/>
          </p:nvPr>
        </p:nvSpPr>
        <p:spPr>
          <a:xfrm>
            <a:off x="225083" y="450165"/>
            <a:ext cx="11746523" cy="6175717"/>
          </a:xfrm>
        </p:spPr>
        <p:txBody>
          <a:bodyPr/>
          <a:lstStyle/>
          <a:p>
            <a:pPr algn="just"/>
            <a:r>
              <a:rPr lang="en-ZA" sz="2800" dirty="0"/>
              <a:t>It is difficult to comprehend the appalling acts of violence, wanton destruction, indiscriminate bombings, the killings and expulsion of populations on a massive scale, calculated atrocities, the beheadings, terrorist attacks and rape have become a defining characteristic when we talk of   contemporary challenges.</a:t>
            </a:r>
          </a:p>
          <a:p>
            <a:pPr algn="just"/>
            <a:endParaRPr lang="en-ZA" sz="2800" dirty="0"/>
          </a:p>
          <a:p>
            <a:pPr algn="just"/>
            <a:r>
              <a:rPr lang="en-ZA" sz="2800" dirty="0"/>
              <a:t>The proliferation of arms in conflict regions, the arming of opposition groups in support of regime change have resulted in chaos , conflict and mass displacement of innocent men, women and children. Increasingly we are observing that a number of these conflicts have more to do with a desire to control the oil fields, the wealth or resources of a Country. Libya, Iraq, Egypt, Sudan, South Sudan the DRC, CAR, Somalia and Syria are tragic examples and the list goes on and on.  In these areas, sadly we observe that   peace, justice and the rule of law remain elusive and a devalued currency confining people to live in Camps – their hopes and dreams shattered. </a:t>
            </a:r>
          </a:p>
          <a:p>
            <a:pPr algn="just"/>
            <a:endParaRPr lang="en-ZA" dirty="0"/>
          </a:p>
        </p:txBody>
      </p:sp>
    </p:spTree>
    <p:extLst>
      <p:ext uri="{BB962C8B-B14F-4D97-AF65-F5344CB8AC3E}">
        <p14:creationId xmlns:p14="http://schemas.microsoft.com/office/powerpoint/2010/main" val="2018322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TotalTime>
  <Words>2534</Words>
  <Application>Microsoft Macintosh PowerPoint</Application>
  <PresentationFormat>Widescreen</PresentationFormat>
  <Paragraphs>111</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Address by Mr Ahmed Arbee  Chairperson Africa Chapter                                     10th   World Conference  IARLJ –Tunis  22 October 2014  </vt:lpstr>
      <vt:lpstr>PowerPoint Presentation</vt:lpstr>
      <vt:lpstr>AFROCA S</vt:lpstr>
      <vt:lpstr> Advancing Refugee Law around the World, Contemporary Challenges in Emergent and Established Asylum Systems.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By the end of 2013, the population of concern to the UNHCR have reached levels unseen since the Rwanda Genocide of 1994, recording approximately 51.2 million persons who are forcibly displaced as a result of persecution, conflict, generalised violence and human rights violations.   Of the 51.2 million persons identified in 2013, 16.7 million persons were refugees (8.4 million) in 2005 (doubled) over 33 million persons internally displaced.   If there 51.2 million people were a nation, they would make up the 26th largest nation in the world.   If we analyse the proportion of refugees residing in developed regions versus developing regions, you will come to the disturbing conclusion that developing (poorer) nations host about 86% of the world’s refugees, the highest ever recorded.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Tucson</dc:creator>
  <cp:lastModifiedBy>Dunstan Mlambo</cp:lastModifiedBy>
  <cp:revision>22</cp:revision>
  <dcterms:created xsi:type="dcterms:W3CDTF">2014-10-21T11:08:53Z</dcterms:created>
  <dcterms:modified xsi:type="dcterms:W3CDTF">2021-09-02T18:21:32Z</dcterms:modified>
</cp:coreProperties>
</file>